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75" r:id="rId5"/>
    <p:sldId id="351" r:id="rId6"/>
    <p:sldId id="352" r:id="rId7"/>
    <p:sldId id="405" r:id="rId8"/>
    <p:sldId id="348" r:id="rId9"/>
    <p:sldId id="406" r:id="rId10"/>
    <p:sldId id="401" r:id="rId11"/>
    <p:sldId id="403" r:id="rId12"/>
    <p:sldId id="404" r:id="rId13"/>
    <p:sldId id="381" r:id="rId14"/>
    <p:sldId id="390" r:id="rId15"/>
    <p:sldId id="376" r:id="rId16"/>
    <p:sldId id="377" r:id="rId17"/>
    <p:sldId id="392" r:id="rId18"/>
    <p:sldId id="393" r:id="rId19"/>
    <p:sldId id="394" r:id="rId20"/>
    <p:sldId id="395" r:id="rId21"/>
    <p:sldId id="396" r:id="rId22"/>
    <p:sldId id="353" r:id="rId23"/>
    <p:sldId id="398" r:id="rId24"/>
    <p:sldId id="399" r:id="rId25"/>
    <p:sldId id="400" r:id="rId26"/>
    <p:sldId id="378" r:id="rId27"/>
    <p:sldId id="379" r:id="rId28"/>
    <p:sldId id="383" r:id="rId29"/>
    <p:sldId id="397" r:id="rId30"/>
    <p:sldId id="350" r:id="rId3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 snapToObjects="1" showGuides="1">
      <p:cViewPr>
        <p:scale>
          <a:sx n="78" d="100"/>
          <a:sy n="78" d="100"/>
        </p:scale>
        <p:origin x="317" y="35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6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5</a:t>
            </a:r>
          </a:p>
        </c:rich>
      </c:tx>
      <c:layout>
        <c:manualLayout>
          <c:xMode val="edge"/>
          <c:yMode val="edge"/>
          <c:x val="4.9759554022823123E-3"/>
          <c:y val="0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84-46C5-867B-C2F9A3ACF0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84-46C5-867B-C2F9A3ACF05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Минимальных элементов</c:v>
                </c:pt>
                <c:pt idx="1">
                  <c:v>Плотникова-Зверева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84-46C5-867B-C2F9A3ACF05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4</a:t>
            </a:r>
          </a:p>
        </c:rich>
      </c:tx>
      <c:layout>
        <c:manualLayout>
          <c:xMode val="edge"/>
          <c:yMode val="edge"/>
          <c:x val="4.9759554022823123E-3"/>
          <c:y val="6.0620004219534155E-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8A-4B27-A2E0-C4F54CDC13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8A-4B27-A2E0-C4F54CDC13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F8A-4B27-A2E0-C4F54CDC13A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Минимальных элементов</c:v>
                </c:pt>
                <c:pt idx="1">
                  <c:v>Плотникова-Зверева</c:v>
                </c:pt>
                <c:pt idx="2">
                  <c:v>Барьера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</c:v>
                </c:pt>
                <c:pt idx="1">
                  <c:v>0.33</c:v>
                </c:pt>
                <c:pt idx="2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8A-4B27-A2E0-C4F54CDC13A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ММЭ 5%+МПЗ 5%+МБ 5%+МРФ 85%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43000"/>
                  </a:schemeClr>
                </a:gs>
                <a:gs pos="75000">
                  <a:schemeClr val="accent1">
                    <a:tint val="43000"/>
                    <a:lumMod val="60000"/>
                    <a:lumOff val="40000"/>
                  </a:schemeClr>
                </a:gs>
                <a:gs pos="51000">
                  <a:schemeClr val="accent1">
                    <a:tint val="43000"/>
                    <a:alpha val="75000"/>
                  </a:schemeClr>
                </a:gs>
                <a:gs pos="100000">
                  <a:schemeClr val="accent1">
                    <a:tint val="43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ММЭ 25%+МПЗ 25%+МБ 25%+МРФ 25%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56000"/>
                  </a:schemeClr>
                </a:gs>
                <a:gs pos="75000">
                  <a:schemeClr val="accent1">
                    <a:tint val="56000"/>
                    <a:lumMod val="60000"/>
                    <a:lumOff val="40000"/>
                  </a:schemeClr>
                </a:gs>
                <a:gs pos="51000">
                  <a:schemeClr val="accent1">
                    <a:tint val="56000"/>
                    <a:alpha val="75000"/>
                  </a:schemeClr>
                </a:gs>
                <a:gs pos="100000">
                  <a:schemeClr val="accent1">
                    <a:tint val="5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86.47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ММЭ 32%+МПЗ 31%+М Б32%+МРФ 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9000"/>
                  </a:schemeClr>
                </a:gs>
                <a:gs pos="75000">
                  <a:schemeClr val="accent1">
                    <a:tint val="69000"/>
                    <a:lumMod val="60000"/>
                    <a:lumOff val="40000"/>
                  </a:schemeClr>
                </a:gs>
                <a:gs pos="51000">
                  <a:schemeClr val="accent1">
                    <a:tint val="69000"/>
                    <a:alpha val="75000"/>
                  </a:schemeClr>
                </a:gs>
                <a:gs pos="100000">
                  <a:schemeClr val="accent1">
                    <a:tint val="69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ММЭ 5%+МРФ 95%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81000"/>
                  </a:schemeClr>
                </a:gs>
                <a:gs pos="75000">
                  <a:schemeClr val="accent1">
                    <a:tint val="81000"/>
                    <a:lumMod val="60000"/>
                    <a:lumOff val="40000"/>
                  </a:schemeClr>
                </a:gs>
                <a:gs pos="51000">
                  <a:schemeClr val="accent1">
                    <a:tint val="81000"/>
                    <a:alpha val="75000"/>
                  </a:schemeClr>
                </a:gs>
                <a:gs pos="100000">
                  <a:schemeClr val="accent1">
                    <a:tint val="81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87.02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МБ 5%+МРФ 95%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94000"/>
                  </a:schemeClr>
                </a:gs>
                <a:gs pos="75000">
                  <a:schemeClr val="accent1">
                    <a:tint val="94000"/>
                    <a:lumMod val="60000"/>
                    <a:lumOff val="40000"/>
                  </a:schemeClr>
                </a:gs>
                <a:gs pos="51000">
                  <a:schemeClr val="accent1">
                    <a:tint val="94000"/>
                    <a:alpha val="75000"/>
                  </a:schemeClr>
                </a:gs>
                <a:gs pos="100000">
                  <a:schemeClr val="accent1">
                    <a:tint val="94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87.06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9-47BD-A161-0DBD330EE0F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ММЭ 33%+МПЗ 33%+МБ 34%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93000"/>
                  </a:schemeClr>
                </a:gs>
                <a:gs pos="75000">
                  <a:schemeClr val="accent1">
                    <a:shade val="93000"/>
                    <a:lumMod val="60000"/>
                    <a:lumOff val="40000"/>
                  </a:schemeClr>
                </a:gs>
                <a:gs pos="51000">
                  <a:schemeClr val="accent1">
                    <a:shade val="93000"/>
                    <a:alpha val="75000"/>
                  </a:schemeClr>
                </a:gs>
                <a:gs pos="100000">
                  <a:schemeClr val="accent1">
                    <a:shade val="93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88.28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49-47BD-A161-0DBD330EE0F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ММЭ 50%+МПЗ 50%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80000"/>
                  </a:schemeClr>
                </a:gs>
                <a:gs pos="75000">
                  <a:schemeClr val="accent1">
                    <a:shade val="80000"/>
                    <a:lumMod val="60000"/>
                    <a:lumOff val="40000"/>
                  </a:schemeClr>
                </a:gs>
                <a:gs pos="51000">
                  <a:schemeClr val="accent1">
                    <a:shade val="80000"/>
                    <a:alpha val="75000"/>
                  </a:schemeClr>
                </a:gs>
                <a:gs pos="100000">
                  <a:schemeClr val="accent1">
                    <a:shade val="80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89.61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49-47BD-A161-0DBD330EE0F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МПЗ 5%+МРФ 95%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8000"/>
                  </a:schemeClr>
                </a:gs>
                <a:gs pos="75000">
                  <a:schemeClr val="accent1">
                    <a:shade val="68000"/>
                    <a:lumMod val="60000"/>
                    <a:lumOff val="40000"/>
                  </a:schemeClr>
                </a:gs>
                <a:gs pos="51000">
                  <a:schemeClr val="accent1">
                    <a:shade val="68000"/>
                    <a:alpha val="75000"/>
                  </a:schemeClr>
                </a:gs>
                <a:gs pos="100000">
                  <a:schemeClr val="accent1">
                    <a:shade val="68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90.11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49-47BD-A161-0DBD330EE0F3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МРФ 100%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55000"/>
                  </a:schemeClr>
                </a:gs>
                <a:gs pos="75000">
                  <a:schemeClr val="accent1">
                    <a:shade val="55000"/>
                    <a:lumMod val="60000"/>
                    <a:lumOff val="40000"/>
                  </a:schemeClr>
                </a:gs>
                <a:gs pos="51000">
                  <a:schemeClr val="accent1">
                    <a:shade val="55000"/>
                    <a:alpha val="75000"/>
                  </a:schemeClr>
                </a:gs>
                <a:gs pos="100000">
                  <a:schemeClr val="accent1">
                    <a:shade val="55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92.93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49-47BD-A161-0DBD330EE0F3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МБ 100%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42000"/>
                  </a:schemeClr>
                </a:gs>
                <a:gs pos="75000">
                  <a:schemeClr val="accent1">
                    <a:shade val="42000"/>
                    <a:lumMod val="60000"/>
                    <a:lumOff val="40000"/>
                  </a:schemeClr>
                </a:gs>
                <a:gs pos="51000">
                  <a:schemeClr val="accent1">
                    <a:shade val="42000"/>
                    <a:alpha val="75000"/>
                  </a:schemeClr>
                </a:gs>
                <a:gs pos="100000">
                  <a:schemeClr val="accent1">
                    <a:shade val="42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97.46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B49-47BD-A161-0DBD330EE0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9218494427327008E-2"/>
          <c:y val="0.78563284561805469"/>
          <c:w val="0.8265786070219483"/>
          <c:h val="0.212036755074123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Рандомная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Центральная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Правая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86.38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Левая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856580457753038E-17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CF-4B00-B34C-9F0E9AAF454B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12187606983907"/>
          <c:y val="0.78563284561805469"/>
          <c:w val="0.62247232682871168"/>
          <c:h val="0.212036755074123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По убыванию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Без сортировки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89.24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По возрастанию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Результаты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ru-RU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12187606983907"/>
          <c:y val="0.78563284561805469"/>
          <c:w val="0.62247232682871168"/>
          <c:h val="0.212036755074123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6</a:t>
            </a:r>
          </a:p>
        </c:rich>
      </c:tx>
      <c:layout>
        <c:manualLayout>
          <c:xMode val="edge"/>
          <c:yMode val="edge"/>
          <c:x val="4.9759554022823123E-3"/>
          <c:y val="0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B91-4F01-81CD-853F1E7AAF1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</c:f>
              <c:strCache>
                <c:ptCount val="1"/>
                <c:pt idx="0">
                  <c:v>Случайного формирования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91-4F01-81CD-853F1E7AAF1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7</a:t>
            </a:r>
          </a:p>
        </c:rich>
      </c:tx>
      <c:layout>
        <c:manualLayout>
          <c:xMode val="edge"/>
          <c:yMode val="edge"/>
          <c:x val="4.9759554022823123E-3"/>
          <c:y val="0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47-4D61-80A6-3C418448F09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</c:f>
              <c:strCache>
                <c:ptCount val="1"/>
                <c:pt idx="0">
                  <c:v>Барьера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047-4D61-80A6-3C418448F09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9</a:t>
            </a:r>
          </a:p>
        </c:rich>
      </c:tx>
      <c:layout>
        <c:manualLayout>
          <c:xMode val="edge"/>
          <c:yMode val="edge"/>
          <c:x val="4.9759554022823105E-3"/>
          <c:y val="0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252-4DDA-8CFD-933E4055683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252-4DDA-8CFD-933E4055683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Минимальных элементов</c:v>
                </c:pt>
                <c:pt idx="1">
                  <c:v>Случайного формирования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52-4DDA-8CFD-933E4055683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10</a:t>
            </a:r>
          </a:p>
        </c:rich>
      </c:tx>
      <c:layout>
        <c:manualLayout>
          <c:xMode val="edge"/>
          <c:yMode val="edge"/>
          <c:x val="4.9759554022823123E-3"/>
          <c:y val="0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BDC-423B-849B-5C18435A09A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BDC-423B-849B-5C18435A09A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Барьера</c:v>
                </c:pt>
                <c:pt idx="1">
                  <c:v>Случайного формирования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DC-423B-849B-5C18435A09A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1</a:t>
            </a:r>
          </a:p>
        </c:rich>
      </c:tx>
      <c:layout>
        <c:manualLayout>
          <c:xMode val="edge"/>
          <c:yMode val="edge"/>
          <c:x val="4.975957533470363E-3"/>
          <c:y val="6.0620004219534155E-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E2-4BE2-8612-9424BE3065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E2-4BE2-8612-9424BE3065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E2-4BE2-8612-9424BE3065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E2-4BE2-8612-9424BE306584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Минимальных элементов</c:v>
                </c:pt>
                <c:pt idx="1">
                  <c:v>Плотникова-Зверева</c:v>
                </c:pt>
                <c:pt idx="2">
                  <c:v>Барьера</c:v>
                </c:pt>
                <c:pt idx="3">
                  <c:v>Случайного формирования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E2-4BE2-8612-9424BE3065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2</a:t>
            </a:r>
          </a:p>
        </c:rich>
      </c:tx>
      <c:layout>
        <c:manualLayout>
          <c:xMode val="edge"/>
          <c:yMode val="edge"/>
          <c:x val="4.9759554022823123E-3"/>
          <c:y val="0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12-478E-B7FD-61BAF89E55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12-478E-B7FD-61BAF89E55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12-478E-B7FD-61BAF89E55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12-478E-B7FD-61BAF89E551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Минимальных элементов</c:v>
                </c:pt>
                <c:pt idx="1">
                  <c:v>Плотникова-Зверева</c:v>
                </c:pt>
                <c:pt idx="2">
                  <c:v>Барьера</c:v>
                </c:pt>
                <c:pt idx="3">
                  <c:v>Случайного формирования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0.32</c:v>
                </c:pt>
                <c:pt idx="1">
                  <c:v>0.32</c:v>
                </c:pt>
                <c:pt idx="2">
                  <c:v>0.32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12-478E-B7FD-61BAF89E551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3</a:t>
            </a:r>
          </a:p>
        </c:rich>
      </c:tx>
      <c:layout>
        <c:manualLayout>
          <c:xMode val="edge"/>
          <c:yMode val="edge"/>
          <c:x val="4.9759554022823123E-3"/>
          <c:y val="6.0620004219534155E-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4B-4C5A-8530-4894D6EEA3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4B-4C5A-8530-4894D6EEA3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D4B-4C5A-8530-4894D6EEA3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D4B-4C5A-8530-4894D6EEA322}"/>
              </c:ext>
            </c:extLst>
          </c:dPt>
          <c:dLbls>
            <c:dLbl>
              <c:idx val="0"/>
              <c:layout>
                <c:manualLayout>
                  <c:x val="-3.8075609852203346E-2"/>
                  <c:y val="-6.062000421953415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4B-4C5A-8530-4894D6EEA322}"/>
                </c:ext>
              </c:extLst>
            </c:dLbl>
            <c:dLbl>
              <c:idx val="1"/>
              <c:layout>
                <c:manualLayout>
                  <c:x val="3.8075609852203249E-2"/>
                  <c:y val="-3.6372002531720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4B-4C5A-8530-4894D6EEA322}"/>
                </c:ext>
              </c:extLst>
            </c:dLbl>
            <c:dLbl>
              <c:idx val="2"/>
              <c:layout>
                <c:manualLayout>
                  <c:x val="1.6318118508087006E-2"/>
                  <c:y val="2.4248001687813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4B-4C5A-8530-4894D6EEA32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Минимальных элементов</c:v>
                </c:pt>
                <c:pt idx="1">
                  <c:v>Плотникова-Зверева</c:v>
                </c:pt>
                <c:pt idx="2">
                  <c:v>Барьера</c:v>
                </c:pt>
                <c:pt idx="3">
                  <c:v>Случайного формирования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4B-4C5A-8530-4894D6EEA32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8</a:t>
            </a:r>
          </a:p>
        </c:rich>
      </c:tx>
      <c:layout>
        <c:manualLayout>
          <c:xMode val="edge"/>
          <c:yMode val="edge"/>
          <c:x val="1.0415328238311348E-2"/>
          <c:y val="0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Методы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F7-4E74-9156-A9A9420DFCC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F7-4E74-9156-A9A9420DFCC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Плотникова-Зверева</c:v>
                </c:pt>
                <c:pt idx="1">
                  <c:v>Случайного формирования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F7-4E74-9156-A9A9420DFC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C5A61-30A7-460E-9406-BB9BC625E659}" type="datetime1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E8585E-0174-4F4A-B6A7-0B4D19DDD09B}" type="datetime1">
              <a:rPr lang="ru-RU" noProof="0" smtClean="0"/>
              <a:t>13.06.2023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642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3175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2758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2479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7108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4976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59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0624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4084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9635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6217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90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731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9517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88049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4343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23115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9617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083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177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325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16072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42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rtlCol="0" anchor="ctr">
            <a:noAutofit/>
          </a:bodyPr>
          <a:lstStyle>
            <a:lvl1pPr algn="ctr">
              <a:defRPr lang="ru-RU" sz="2000"/>
            </a:lvl1pPr>
          </a:lstStyle>
          <a:p>
            <a:pPr rtl="0"/>
            <a:r>
              <a:rPr lang="ru-RU"/>
              <a:t>Щелкните, чтобы вставить сюда изображение</a:t>
            </a:r>
          </a:p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 rtlCol="0">
            <a:normAutofit/>
          </a:bodyPr>
          <a:lstStyle>
            <a:lvl1pPr>
              <a:defRPr lang="ru-RU"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6689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  <p:sldLayoutId id="214748366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Excel_Worksheet15.xlsx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2A1C0C-1613-348B-90EE-50B9C01C87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-35992" y="0"/>
            <a:ext cx="12299112" cy="6858000"/>
          </a:xfrm>
          <a:solidFill>
            <a:schemeClr val="tx1"/>
          </a:solidFill>
          <a:ln>
            <a:solidFill>
              <a:schemeClr val="accent1"/>
            </a:solidFill>
          </a:ln>
        </p:spPr>
      </p:pic>
      <p:sp>
        <p:nvSpPr>
          <p:cNvPr id="50" name="Параллелограмм 49">
            <a:extLst>
              <a:ext uri="{FF2B5EF4-FFF2-40B4-BE49-F238E27FC236}">
                <a16:creationId xmlns:a16="http://schemas.microsoft.com/office/drawing/2014/main" id="{47BEDBE3-E47E-47B6-9FD6-6D2E29D31D0F}"/>
              </a:ext>
            </a:extLst>
          </p:cNvPr>
          <p:cNvSpPr/>
          <p:nvPr/>
        </p:nvSpPr>
        <p:spPr>
          <a:xfrm>
            <a:off x="-1022224" y="4858613"/>
            <a:ext cx="8816818" cy="1187079"/>
          </a:xfrm>
          <a:prstGeom prst="parallelogram">
            <a:avLst>
              <a:gd name="adj" fmla="val 687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304800" dist="241300" dir="132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ru-RU"/>
          </a:p>
        </p:txBody>
      </p:sp>
      <p:sp>
        <p:nvSpPr>
          <p:cNvPr id="51" name="Параллелограмм 50">
            <a:extLst>
              <a:ext uri="{FF2B5EF4-FFF2-40B4-BE49-F238E27FC236}">
                <a16:creationId xmlns:a16="http://schemas.microsoft.com/office/drawing/2014/main" id="{D2B44CD6-DCF8-48F0-9575-608F2B4A039D}"/>
              </a:ext>
            </a:extLst>
          </p:cNvPr>
          <p:cNvSpPr/>
          <p:nvPr/>
        </p:nvSpPr>
        <p:spPr>
          <a:xfrm>
            <a:off x="-1228904" y="1024896"/>
            <a:ext cx="11642411" cy="1433413"/>
          </a:xfrm>
          <a:prstGeom prst="parallelogram">
            <a:avLst>
              <a:gd name="adj" fmla="val 72762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304800" dist="241300" dir="132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ru-RU"/>
          </a:p>
        </p:txBody>
      </p:sp>
      <p:sp>
        <p:nvSpPr>
          <p:cNvPr id="36" name="Заголовок 2">
            <a:extLst>
              <a:ext uri="{FF2B5EF4-FFF2-40B4-BE49-F238E27FC236}">
                <a16:creationId xmlns:a16="http://schemas.microsoft.com/office/drawing/2014/main" id="{1928ED6C-2888-53CD-4F9C-133F8D5ED4C9}"/>
              </a:ext>
            </a:extLst>
          </p:cNvPr>
          <p:cNvSpPr txBox="1">
            <a:spLocks/>
          </p:cNvSpPr>
          <p:nvPr/>
        </p:nvSpPr>
        <p:spPr>
          <a:xfrm>
            <a:off x="-53556" y="2452850"/>
            <a:ext cx="12299112" cy="2405763"/>
          </a:xfrm>
          <a:prstGeom prst="rect">
            <a:avLst/>
          </a:prstGeom>
          <a:solidFill>
            <a:srgbClr val="262626">
              <a:alpha val="89804"/>
            </a:srgbClr>
          </a:solidFill>
        </p:spPr>
        <p:txBody>
          <a:bodyPr vert="horz" lIns="868680" tIns="91440" rIns="86760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РЕШЕНИЕ НЕОДНОРОДНОЙ МИНИМАКСНОЙ ЗАДАЧИ ТЕОРИИ РАСПИСАНИЙ МЕТОДОМ ГОЛДБЕРГА ПРИ РАЗЛИЧНОМ ФОРМИРОВАНИИ НАЧАЛЬНОГО ПОКОЛЕНИЯ</a:t>
            </a: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391104E7-E373-4404-3D4C-BA2D80E68A18}"/>
              </a:ext>
            </a:extLst>
          </p:cNvPr>
          <p:cNvSpPr txBox="1">
            <a:spLocks/>
          </p:cNvSpPr>
          <p:nvPr/>
        </p:nvSpPr>
        <p:spPr>
          <a:xfrm>
            <a:off x="-45517" y="1100995"/>
            <a:ext cx="10663210" cy="158994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txBody>
          <a:bodyPr vert="horz" lIns="868680" tIns="91440" rIns="867600" bIns="45720" rtlCol="0" anchor="b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6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endParaRPr lang="ru-RU" sz="1600" b="0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ФЕДЕРАЛЬНОЕ ГОСУДАРСТВЕННОЕ БЮДЖЕТНОЕ ОБРАЗОВАТЕЛЬНОЕ УЧРЕЖДЕНИЕ ВЫСШЕГО ОБРАЗОВАНИЯ «ДОНСКОЙ ГОСУДАРСТВЕННЫЙ ТЕХНИЧЕСКИЙ УНИВЕРСИТЕТ»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(ДГТУ)</a:t>
            </a:r>
          </a:p>
          <a:p>
            <a:pPr algn="ctr"/>
            <a:endParaRPr lang="ru-RU" sz="1600" b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34C944-A206-0BBB-EC9E-0E8CB6AE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80" y="6410"/>
            <a:ext cx="868768" cy="921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Заголовок 2">
            <a:extLst>
              <a:ext uri="{FF2B5EF4-FFF2-40B4-BE49-F238E27FC236}">
                <a16:creationId xmlns:a16="http://schemas.microsoft.com/office/drawing/2014/main" id="{2AF9D04E-CB21-8DF6-8F06-AD82CB29AE06}"/>
              </a:ext>
            </a:extLst>
          </p:cNvPr>
          <p:cNvSpPr txBox="1">
            <a:spLocks/>
          </p:cNvSpPr>
          <p:nvPr/>
        </p:nvSpPr>
        <p:spPr>
          <a:xfrm>
            <a:off x="-165364" y="5035710"/>
            <a:ext cx="3551549" cy="799888"/>
          </a:xfrm>
          <a:prstGeom prst="rect">
            <a:avLst/>
          </a:prstGeom>
          <a:noFill/>
        </p:spPr>
        <p:txBody>
          <a:bodyPr vert="horz" lIns="1224000" tIns="91440" rIns="9144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Подгото</a:t>
            </a:r>
            <a:r>
              <a:rPr lang="ru-RU" sz="13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в</a:t>
            </a:r>
            <a:r>
              <a:rPr lang="ru-RU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ил</a:t>
            </a:r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  <a:endParaRPr lang="ru-RU" sz="1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Студент группы</a:t>
            </a:r>
            <a: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</a:t>
            </a:r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ВПР42</a:t>
            </a: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Рябоконь Б.И.</a:t>
            </a:r>
            <a:endParaRPr lang="en-US" sz="1400" b="0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ru-RU" sz="1400" b="0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ВКР</a:t>
            </a:r>
            <a: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  <a:b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ru-RU" sz="1400" b="0" dirty="0" err="1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Кобак</a:t>
            </a:r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В.Г.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084416-BB00-67F5-0CF8-4E3BBAD630CE}"/>
              </a:ext>
            </a:extLst>
          </p:cNvPr>
          <p:cNvSpPr txBox="1"/>
          <p:nvPr/>
        </p:nvSpPr>
        <p:spPr>
          <a:xfrm>
            <a:off x="3001271" y="6439531"/>
            <a:ext cx="6224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Ростов-на-Дону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2023 г.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399535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9</a:t>
            </a:r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9E2C8DCC-4418-02C7-F8A3-041B5B98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9" y="184981"/>
            <a:ext cx="10515601" cy="528517"/>
          </a:xfrm>
        </p:spPr>
        <p:txBody>
          <a:bodyPr rtlCol="0"/>
          <a:lstStyle/>
          <a:p>
            <a:pPr rtl="0"/>
            <a:r>
              <a:rPr lang="ru-RU" sz="3600" dirty="0"/>
              <a:t>Генетический алгоритм</a:t>
            </a:r>
          </a:p>
        </p:txBody>
      </p:sp>
      <p:pic>
        <p:nvPicPr>
          <p:cNvPr id="3" name="Рисунок 2" descr="Генетические алгоритмы - кроссовер - CoderLessons.com">
            <a:extLst>
              <a:ext uri="{FF2B5EF4-FFF2-40B4-BE49-F238E27FC236}">
                <a16:creationId xmlns:a16="http://schemas.microsoft.com/office/drawing/2014/main" id="{FDE9F7A9-7B1E-37E8-A763-32718933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88" y="4005182"/>
            <a:ext cx="6501073" cy="1651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290729-E8E1-C503-E75D-6DF9B81595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8" b="60489"/>
          <a:stretch/>
        </p:blipFill>
        <p:spPr bwMode="auto">
          <a:xfrm>
            <a:off x="5634089" y="1201178"/>
            <a:ext cx="6501073" cy="159745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3543B8-E2CD-07DE-E704-E9E81105B91A}"/>
              </a:ext>
            </a:extLst>
          </p:cNvPr>
          <p:cNvSpPr txBox="1"/>
          <p:nvPr/>
        </p:nvSpPr>
        <p:spPr>
          <a:xfrm>
            <a:off x="7197534" y="2840240"/>
            <a:ext cx="3256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    Отбор ребёнка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6EEE5-5AE0-2135-6EEB-C4095CA95552}"/>
              </a:ext>
            </a:extLst>
          </p:cNvPr>
          <p:cNvSpPr txBox="1"/>
          <p:nvPr/>
        </p:nvSpPr>
        <p:spPr>
          <a:xfrm>
            <a:off x="8013282" y="5656821"/>
            <a:ext cx="2655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Кроссовер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01C2D-4CDE-452D-BCC6-45DC024FFEA9}"/>
              </a:ext>
            </a:extLst>
          </p:cNvPr>
          <p:cNvSpPr txBox="1"/>
          <p:nvPr/>
        </p:nvSpPr>
        <p:spPr>
          <a:xfrm>
            <a:off x="56838" y="1201178"/>
            <a:ext cx="5526110" cy="553997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accent3"/>
                </a:solidFill>
              </a:rPr>
              <a:t>Алгоритм</a:t>
            </a:r>
            <a:r>
              <a:rPr lang="en-US" sz="3600" b="1" dirty="0">
                <a:solidFill>
                  <a:schemeClr val="accent3"/>
                </a:solidFill>
              </a:rPr>
              <a:t>:</a:t>
            </a:r>
            <a:endParaRPr lang="ru-RU" sz="3600" b="1" dirty="0">
              <a:solidFill>
                <a:schemeClr val="accent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выделить следующие этапы генетического алгоритма: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Задать целевую функцию (приспособленности) для особей популяции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Создать начальную популяцию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(Начало цикла)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Размножение (кроссинговер)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Мутация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Вычислить значение целевой функции для всех особей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Формирование нового поколения (селекция)</a:t>
            </a:r>
          </a:p>
          <a:p>
            <a:pPr marL="0"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Если выполняются условия остановки, то (конец цикла), иначе (начало цикла).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9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904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Тестовый набор данных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10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9F7269-E4D0-6A6E-BC74-C6F683CDC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4" t="20592" r="53395" b="28297"/>
          <a:stretch/>
        </p:blipFill>
        <p:spPr>
          <a:xfrm>
            <a:off x="3336627" y="878910"/>
            <a:ext cx="5513397" cy="5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904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Тестовые наборы</a:t>
            </a:r>
            <a:br>
              <a:rPr lang="ru-RU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70" y="6335633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11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4009883" y="706905"/>
            <a:ext cx="4166886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РАЗБИЕНИЕ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(Методы)</a:t>
            </a:r>
          </a:p>
        </p:txBody>
      </p:sp>
      <p:graphicFrame>
        <p:nvGraphicFramePr>
          <p:cNvPr id="31" name="Объект 12" descr="Круговая диаграмма">
            <a:extLst>
              <a:ext uri="{FF2B5EF4-FFF2-40B4-BE49-F238E27FC236}">
                <a16:creationId xmlns:a16="http://schemas.microsoft.com/office/drawing/2014/main" id="{7EEC57A0-78F4-62F8-7674-BA9C280FEF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676907"/>
              </p:ext>
            </p:extLst>
          </p:nvPr>
        </p:nvGraphicFramePr>
        <p:xfrm>
          <a:off x="9856061" y="2060719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Объект 12" descr="Круговая диаграмма">
            <a:extLst>
              <a:ext uri="{FF2B5EF4-FFF2-40B4-BE49-F238E27FC236}">
                <a16:creationId xmlns:a16="http://schemas.microsoft.com/office/drawing/2014/main" id="{2C0283CB-D818-D2EE-2C52-F06C366D00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987398"/>
              </p:ext>
            </p:extLst>
          </p:nvPr>
        </p:nvGraphicFramePr>
        <p:xfrm>
          <a:off x="1" y="4240617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Объект 12" descr="Круговая диаграмма">
            <a:extLst>
              <a:ext uri="{FF2B5EF4-FFF2-40B4-BE49-F238E27FC236}">
                <a16:creationId xmlns:a16="http://schemas.microsoft.com/office/drawing/2014/main" id="{E9F47C9E-9FE8-703B-36AA-4F8772943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501874"/>
              </p:ext>
            </p:extLst>
          </p:nvPr>
        </p:nvGraphicFramePr>
        <p:xfrm>
          <a:off x="2464015" y="4240617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Объект 12" descr="Круговая диаграмма">
            <a:extLst>
              <a:ext uri="{FF2B5EF4-FFF2-40B4-BE49-F238E27FC236}">
                <a16:creationId xmlns:a16="http://schemas.microsoft.com/office/drawing/2014/main" id="{718C4527-2722-13F9-4D8E-9B1D2AE54F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948542"/>
              </p:ext>
            </p:extLst>
          </p:nvPr>
        </p:nvGraphicFramePr>
        <p:xfrm>
          <a:off x="7392602" y="4240615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Объект 12" descr="Круговая диаграмма">
            <a:extLst>
              <a:ext uri="{FF2B5EF4-FFF2-40B4-BE49-F238E27FC236}">
                <a16:creationId xmlns:a16="http://schemas.microsoft.com/office/drawing/2014/main" id="{A3E40B09-831E-939E-1065-DE582E5F6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651362"/>
              </p:ext>
            </p:extLst>
          </p:nvPr>
        </p:nvGraphicFramePr>
        <p:xfrm>
          <a:off x="9857173" y="4240615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" name="Объект 12" descr="Круговая диаграмма">
            <a:extLst>
              <a:ext uri="{FF2B5EF4-FFF2-40B4-BE49-F238E27FC236}">
                <a16:creationId xmlns:a16="http://schemas.microsoft.com/office/drawing/2014/main" id="{81D56DDF-392E-4B0B-DEED-3FFB90818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48197"/>
              </p:ext>
            </p:extLst>
          </p:nvPr>
        </p:nvGraphicFramePr>
        <p:xfrm>
          <a:off x="1" y="2060718"/>
          <a:ext cx="2334827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Объект 12" descr="Круговая диаграмма">
            <a:extLst>
              <a:ext uri="{FF2B5EF4-FFF2-40B4-BE49-F238E27FC236}">
                <a16:creationId xmlns:a16="http://schemas.microsoft.com/office/drawing/2014/main" id="{06B5F970-145E-FE63-AB32-77C8795426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050306"/>
              </p:ext>
            </p:extLst>
          </p:nvPr>
        </p:nvGraphicFramePr>
        <p:xfrm>
          <a:off x="2464015" y="2060719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4" name="Объект 12" descr="Круговая диаграмма">
            <a:extLst>
              <a:ext uri="{FF2B5EF4-FFF2-40B4-BE49-F238E27FC236}">
                <a16:creationId xmlns:a16="http://schemas.microsoft.com/office/drawing/2014/main" id="{483BCFA8-CE91-8F21-0CDB-28BEF57C8F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505108"/>
              </p:ext>
            </p:extLst>
          </p:nvPr>
        </p:nvGraphicFramePr>
        <p:xfrm>
          <a:off x="4928031" y="2060717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5" name="Объект 12" descr="Круговая диаграмма">
            <a:extLst>
              <a:ext uri="{FF2B5EF4-FFF2-40B4-BE49-F238E27FC236}">
                <a16:creationId xmlns:a16="http://schemas.microsoft.com/office/drawing/2014/main" id="{8F0EF3BB-495F-7C55-5C1A-75131578F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799401"/>
              </p:ext>
            </p:extLst>
          </p:nvPr>
        </p:nvGraphicFramePr>
        <p:xfrm>
          <a:off x="4928031" y="4240615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6" name="Объект 12" descr="Круговая диаграмма">
            <a:extLst>
              <a:ext uri="{FF2B5EF4-FFF2-40B4-BE49-F238E27FC236}">
                <a16:creationId xmlns:a16="http://schemas.microsoft.com/office/drawing/2014/main" id="{89A69968-D8B5-B6FF-D9FC-7BBE7A6D40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162954"/>
              </p:ext>
            </p:extLst>
          </p:nvPr>
        </p:nvGraphicFramePr>
        <p:xfrm>
          <a:off x="7392046" y="2060259"/>
          <a:ext cx="2334828" cy="20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7" name="Текст 3">
            <a:extLst>
              <a:ext uri="{FF2B5EF4-FFF2-40B4-BE49-F238E27FC236}">
                <a16:creationId xmlns:a16="http://schemas.microsoft.com/office/drawing/2014/main" id="{FC579153-3B6C-D964-5589-5081482C181C}"/>
              </a:ext>
            </a:extLst>
          </p:cNvPr>
          <p:cNvSpPr txBox="1">
            <a:spLocks/>
          </p:cNvSpPr>
          <p:nvPr/>
        </p:nvSpPr>
        <p:spPr>
          <a:xfrm>
            <a:off x="2551127" y="1348842"/>
            <a:ext cx="3669173" cy="69473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00"/>
                </a:solidFill>
              </a:rPr>
              <a:t>Мини</a:t>
            </a:r>
            <a:r>
              <a:rPr lang="ru-RU" sz="1700" dirty="0">
                <a:solidFill>
                  <a:srgbClr val="FFFF00"/>
                </a:solidFill>
              </a:rPr>
              <a:t>м</a:t>
            </a:r>
            <a:r>
              <a:rPr lang="ru-RU" sz="1800" dirty="0">
                <a:solidFill>
                  <a:srgbClr val="FFFF00"/>
                </a:solidFill>
              </a:rPr>
              <a:t>альных элементов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accent2"/>
                </a:solidFill>
              </a:rPr>
              <a:t>Плотнико</a:t>
            </a:r>
            <a:r>
              <a:rPr lang="ru-RU" sz="1700" dirty="0">
                <a:solidFill>
                  <a:schemeClr val="accent2"/>
                </a:solidFill>
              </a:rPr>
              <a:t>в</a:t>
            </a:r>
            <a:r>
              <a:rPr lang="ru-RU" sz="1800" dirty="0">
                <a:solidFill>
                  <a:schemeClr val="accent2"/>
                </a:solidFill>
              </a:rPr>
              <a:t>а-З</a:t>
            </a:r>
            <a:r>
              <a:rPr lang="ru-RU" sz="1700" dirty="0">
                <a:solidFill>
                  <a:schemeClr val="accent2"/>
                </a:solidFill>
              </a:rPr>
              <a:t>в</a:t>
            </a:r>
            <a:r>
              <a:rPr lang="ru-RU" sz="1800" dirty="0">
                <a:solidFill>
                  <a:schemeClr val="accent2"/>
                </a:solidFill>
              </a:rPr>
              <a:t>ерева</a:t>
            </a:r>
          </a:p>
          <a:p>
            <a:endParaRPr lang="ru-RU" sz="1800" dirty="0">
              <a:solidFill>
                <a:schemeClr val="accent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9139E2-800A-C71E-7E69-ADE6C3AAD8BD}"/>
              </a:ext>
            </a:extLst>
          </p:cNvPr>
          <p:cNvSpPr txBox="1"/>
          <p:nvPr/>
        </p:nvSpPr>
        <p:spPr>
          <a:xfrm>
            <a:off x="6279505" y="1397247"/>
            <a:ext cx="3447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accent3"/>
                </a:solidFill>
              </a:rPr>
              <a:t>Барьер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accent4"/>
                </a:solidFill>
              </a:rPr>
              <a:t>Случайное формирование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25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4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904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Тестовые наборы</a:t>
            </a:r>
            <a:br>
              <a:rPr lang="ru-RU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70" y="6335633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12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4009883" y="641447"/>
            <a:ext cx="4166886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Границы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56795D-2D37-821E-731E-73915BA5D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1" t="72696" r="14046" b="11898"/>
          <a:stretch/>
        </p:blipFill>
        <p:spPr bwMode="auto">
          <a:xfrm>
            <a:off x="6448622" y="4185271"/>
            <a:ext cx="5145974" cy="11165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0FF1A-E244-DB9F-8001-6E4EA4849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t="7001" r="14426" b="77348"/>
          <a:stretch/>
        </p:blipFill>
        <p:spPr bwMode="auto">
          <a:xfrm>
            <a:off x="529508" y="1741360"/>
            <a:ext cx="5039207" cy="11165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7C1FB9-0F8E-5057-D4CB-D978F99A4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t="28005" r="14752" b="56357"/>
          <a:stretch/>
        </p:blipFill>
        <p:spPr bwMode="auto">
          <a:xfrm>
            <a:off x="529508" y="4185271"/>
            <a:ext cx="5046251" cy="11165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C98DC1-F0FF-6FE4-1D4A-1A08ABE3F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t="50175" r="14177" b="34305"/>
          <a:stretch/>
        </p:blipFill>
        <p:spPr bwMode="auto">
          <a:xfrm>
            <a:off x="6467184" y="1708882"/>
            <a:ext cx="5127412" cy="11165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C742E9-9DF4-5BC8-0EA7-9ACA3BFC73DD}"/>
              </a:ext>
            </a:extLst>
          </p:cNvPr>
          <p:cNvSpPr txBox="1"/>
          <p:nvPr/>
        </p:nvSpPr>
        <p:spPr>
          <a:xfrm>
            <a:off x="1976989" y="2963437"/>
            <a:ext cx="214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dirty="0">
                <a:solidFill>
                  <a:schemeClr val="bg1"/>
                </a:solidFill>
                <a:latin typeface="+mj-lt"/>
              </a:rPr>
              <a:t>Пра</a:t>
            </a:r>
            <a:r>
              <a:rPr lang="ru-RU" sz="1700" dirty="0">
                <a:solidFill>
                  <a:schemeClr val="bg1"/>
                </a:solidFill>
                <a:latin typeface="+mj-lt"/>
              </a:rPr>
              <a:t>в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ая граница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07249-0962-D7FF-AA5C-15C0C9C424AD}"/>
              </a:ext>
            </a:extLst>
          </p:cNvPr>
          <p:cNvSpPr txBox="1"/>
          <p:nvPr/>
        </p:nvSpPr>
        <p:spPr>
          <a:xfrm>
            <a:off x="7569843" y="3005491"/>
            <a:ext cx="2801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dirty="0">
                <a:solidFill>
                  <a:schemeClr val="bg1"/>
                </a:solidFill>
                <a:latin typeface="+mj-lt"/>
              </a:rPr>
              <a:t>Центральная граница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027CF-BA9B-F5B6-169B-02CF23C37035}"/>
              </a:ext>
            </a:extLst>
          </p:cNvPr>
          <p:cNvSpPr txBox="1"/>
          <p:nvPr/>
        </p:nvSpPr>
        <p:spPr>
          <a:xfrm>
            <a:off x="1976989" y="5407348"/>
            <a:ext cx="214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dirty="0">
                <a:solidFill>
                  <a:schemeClr val="bg1"/>
                </a:solidFill>
                <a:latin typeface="+mj-lt"/>
              </a:rPr>
              <a:t>Ле</a:t>
            </a:r>
            <a:r>
              <a:rPr lang="ru-RU" sz="1700" dirty="0">
                <a:solidFill>
                  <a:schemeClr val="bg1"/>
                </a:solidFill>
                <a:latin typeface="+mj-lt"/>
              </a:rPr>
              <a:t>в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ая граница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80273-F41C-1F65-F6C2-C5264619B50C}"/>
              </a:ext>
            </a:extLst>
          </p:cNvPr>
          <p:cNvSpPr txBox="1"/>
          <p:nvPr/>
        </p:nvSpPr>
        <p:spPr>
          <a:xfrm>
            <a:off x="7708738" y="5408537"/>
            <a:ext cx="266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dirty="0">
                <a:solidFill>
                  <a:schemeClr val="bg1"/>
                </a:solidFill>
                <a:latin typeface="+mj-lt"/>
              </a:rPr>
              <a:t>Случайная граница</a:t>
            </a:r>
          </a:p>
        </p:txBody>
      </p:sp>
    </p:spTree>
    <p:extLst>
      <p:ext uri="{BB962C8B-B14F-4D97-AF65-F5344CB8AC3E}">
        <p14:creationId xmlns:p14="http://schemas.microsoft.com/office/powerpoint/2010/main" val="63113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64" y="-103252"/>
            <a:ext cx="10515600" cy="1325563"/>
          </a:xfrm>
        </p:spPr>
        <p:txBody>
          <a:bodyPr rtlCol="0"/>
          <a:lstStyle/>
          <a:p>
            <a:pPr rtl="0"/>
            <a:r>
              <a:rPr lang="ru-RU" sz="2800" dirty="0"/>
              <a:t>Данные по сортированной по возрастанию сумм в строках матрице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456" y="630380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13</a:t>
            </a:r>
            <a:endParaRPr lang="ru-RU" dirty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8F6F00E6-7CD0-844F-7F33-881DB9C8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43ECEB9C-0DAC-25DC-6D6E-C81C600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460673"/>
              </p:ext>
            </p:extLst>
          </p:nvPr>
        </p:nvGraphicFramePr>
        <p:xfrm>
          <a:off x="180975" y="1450974"/>
          <a:ext cx="11881979" cy="418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248542" imgH="2202377" progId="Excel.Sheet.12">
                  <p:embed/>
                </p:oleObj>
              </mc:Choice>
              <mc:Fallback>
                <p:oleObj name="Worksheet" r:id="rId3" imgW="6248542" imgH="2202377" progId="Excel.Sheet.12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43ECEB9C-0DAC-25DC-6D6E-C81C600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75" y="1450974"/>
                        <a:ext cx="11881979" cy="418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83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381"/>
            <a:ext cx="10515600" cy="1325563"/>
          </a:xfrm>
        </p:spPr>
        <p:txBody>
          <a:bodyPr rtlCol="0"/>
          <a:lstStyle/>
          <a:p>
            <a:pPr rtl="0"/>
            <a:r>
              <a:rPr lang="ru-RU" sz="2800" dirty="0"/>
              <a:t>Данные по сортированной по убыванию сумм в строках матрице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105" y="6310312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14</a:t>
            </a:r>
            <a:endParaRPr lang="ru-RU" dirty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8F6F00E6-7CD0-844F-7F33-881DB9C8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6384AD5-BA3A-A4F6-515B-4F211B214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266301"/>
              </p:ext>
            </p:extLst>
          </p:nvPr>
        </p:nvGraphicFramePr>
        <p:xfrm>
          <a:off x="134938" y="1289050"/>
          <a:ext cx="11911012" cy="426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951255" imgH="2202377" progId="Excel.Sheet.12">
                  <p:embed/>
                </p:oleObj>
              </mc:Choice>
              <mc:Fallback>
                <p:oleObj name="Worksheet" r:id="rId3" imgW="5951255" imgH="2202377" progId="Excel.Sheet.1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6384AD5-BA3A-A4F6-515B-4F211B2145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8" y="1289050"/>
                        <a:ext cx="11911012" cy="426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8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194"/>
            <a:ext cx="10515600" cy="1114562"/>
          </a:xfrm>
        </p:spPr>
        <p:txBody>
          <a:bodyPr rtlCol="0"/>
          <a:lstStyle/>
          <a:p>
            <a:pPr rtl="0"/>
            <a:r>
              <a:rPr lang="ru-RU" sz="2800" dirty="0"/>
              <a:t>Данные </a:t>
            </a:r>
            <a:r>
              <a:rPr lang="ru-RU" sz="2800"/>
              <a:t>по неотсортированной </a:t>
            </a:r>
            <a:r>
              <a:rPr lang="ru-RU" sz="2800" dirty="0"/>
              <a:t>матрице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277" y="6310312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15</a:t>
            </a:r>
            <a:endParaRPr lang="ru-RU" dirty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8F6F00E6-7CD0-844F-7F33-881DB9C8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7636071-8FF6-3130-9C81-5312863B7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17394"/>
              </p:ext>
            </p:extLst>
          </p:nvPr>
        </p:nvGraphicFramePr>
        <p:xfrm>
          <a:off x="118187" y="1212056"/>
          <a:ext cx="12000723" cy="432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11169" imgH="2202377" progId="Excel.Sheet.12">
                  <p:embed/>
                </p:oleObj>
              </mc:Choice>
              <mc:Fallback>
                <p:oleObj name="Worksheet" r:id="rId3" imgW="6111169" imgH="2202377" progId="Excel.Sheet.12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07636071-8FF6-3130-9C81-5312863B7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187" y="1212056"/>
                        <a:ext cx="12000723" cy="4323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16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" y="58539"/>
            <a:ext cx="12027159" cy="909289"/>
          </a:xfrm>
        </p:spPr>
        <p:txBody>
          <a:bodyPr rtlCol="0"/>
          <a:lstStyle/>
          <a:p>
            <a:pPr rtl="0"/>
            <a:r>
              <a:rPr lang="ru-RU" sz="2800" dirty="0"/>
              <a:t>Результаты разбиения (относительно сортировок и в общем)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8" y="6354535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16</a:t>
            </a:r>
            <a:endParaRPr lang="ru-RU" dirty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8F6F00E6-7CD0-844F-7F33-881DB9C8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7818145-F558-CAB1-984E-DCA05CC8E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79229"/>
              </p:ext>
            </p:extLst>
          </p:nvPr>
        </p:nvGraphicFramePr>
        <p:xfrm>
          <a:off x="65088" y="1133475"/>
          <a:ext cx="120094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553058" imgH="2217302" progId="Excel.Sheet.12">
                  <p:embed/>
                </p:oleObj>
              </mc:Choice>
              <mc:Fallback>
                <p:oleObj name="Worksheet" r:id="rId3" imgW="6553058" imgH="2217302" progId="Excel.Sheet.12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F7818145-F558-CAB1-984E-DCA05CC8E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8" y="1133475"/>
                        <a:ext cx="120094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58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07" y="-132788"/>
            <a:ext cx="11103428" cy="1049248"/>
          </a:xfrm>
        </p:spPr>
        <p:txBody>
          <a:bodyPr rtlCol="0"/>
          <a:lstStyle/>
          <a:p>
            <a:pPr rtl="0"/>
            <a:r>
              <a:rPr lang="ru-RU" sz="2800" dirty="0"/>
              <a:t>Результаты границ (относительно сортировок и в общем)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616" y="6326543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17</a:t>
            </a:r>
            <a:endParaRPr lang="ru-RU" dirty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8F6F00E6-7CD0-844F-7F33-881DB9C8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pPr rtl="0"/>
            <a:r>
              <a:rPr lang="ru-RU" noProof="0"/>
              <a:t>Результаты исследований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090B256-5320-A78E-8C44-DE0A6FE8F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413281"/>
              </p:ext>
            </p:extLst>
          </p:nvPr>
        </p:nvGraphicFramePr>
        <p:xfrm>
          <a:off x="85725" y="957942"/>
          <a:ext cx="12020550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095858" imgH="1104813" progId="Excel.Sheet.12">
                  <p:embed/>
                </p:oleObj>
              </mc:Choice>
              <mc:Fallback>
                <p:oleObj name="Worksheet" r:id="rId3" imgW="6095858" imgH="1104813" progId="Excel.Sheet.12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090B256-5320-A78E-8C44-DE0A6FE8F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" y="957942"/>
                        <a:ext cx="12020550" cy="217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230F6A-C15D-046F-C9D0-A3F580244110}"/>
              </a:ext>
            </a:extLst>
          </p:cNvPr>
          <p:cNvSpPr txBox="1">
            <a:spLocks/>
          </p:cNvSpPr>
          <p:nvPr/>
        </p:nvSpPr>
        <p:spPr>
          <a:xfrm>
            <a:off x="180393" y="3261501"/>
            <a:ext cx="11103428" cy="525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sz="2800" dirty="0"/>
              <a:t>Результаты сортировок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4A5D5A47-A8E9-B1A3-1CDE-40D126CA59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024947"/>
              </p:ext>
            </p:extLst>
          </p:nvPr>
        </p:nvGraphicFramePr>
        <p:xfrm>
          <a:off x="3674707" y="3866063"/>
          <a:ext cx="4114800" cy="2213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714394" imgH="921886" progId="Excel.Sheet.12">
                  <p:embed/>
                </p:oleObj>
              </mc:Choice>
              <mc:Fallback>
                <p:oleObj name="Worksheet" r:id="rId5" imgW="1714394" imgH="921886" progId="Excel.Sheet.12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4A5D5A47-A8E9-B1A3-1CDE-40D126CA5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4707" y="3866063"/>
                        <a:ext cx="4114800" cy="2213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70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8" descr="Линейчатая диаграмма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2797008"/>
              </p:ext>
            </p:extLst>
          </p:nvPr>
        </p:nvGraphicFramePr>
        <p:xfrm>
          <a:off x="827049" y="1054123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4828"/>
            <a:ext cx="10515600" cy="1325563"/>
          </a:xfrm>
          <a:noFill/>
        </p:spPr>
        <p:txBody>
          <a:bodyPr rtlCol="0"/>
          <a:lstStyle/>
          <a:p>
            <a:pPr rtl="0"/>
            <a:r>
              <a:rPr lang="ru-RU" dirty="0"/>
              <a:t>Наилучшие разбиения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Актуальность выбранной темы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298701"/>
          </a:xfrm>
        </p:spPr>
        <p:txBody>
          <a:bodyPr rtlCol="0"/>
          <a:lstStyle/>
          <a:p>
            <a:pPr rtl="0"/>
            <a:r>
              <a:rPr lang="ru-RU" sz="1600" dirty="0">
                <a:latin typeface="+mn-lt"/>
              </a:rPr>
              <a:t>Несколько примеров использования минимаксной оптимизации на реальных задачах</a:t>
            </a:r>
            <a:r>
              <a:rPr lang="en-US" sz="1600" dirty="0">
                <a:latin typeface="+mn-lt"/>
              </a:rPr>
              <a:t>:</a:t>
            </a:r>
            <a:endParaRPr lang="ru-RU" sz="1600" dirty="0">
              <a:latin typeface="+mn-lt"/>
            </a:endParaRP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314706"/>
            <a:ext cx="6888665" cy="2241805"/>
          </a:xfrm>
        </p:spPr>
        <p:txBody>
          <a:bodyPr rtlCol="0"/>
          <a:lstStyle/>
          <a:p>
            <a:pPr rtl="0"/>
            <a:r>
              <a:rPr lang="ru-RU" dirty="0"/>
              <a:t>Распределение ресурсов в производственных процессах, чтобы минимизировать максимальное время выполнения задачи.</a:t>
            </a:r>
          </a:p>
          <a:p>
            <a:pPr rtl="0"/>
            <a:r>
              <a:rPr lang="ru-RU" dirty="0"/>
              <a:t>Расписание авиарейсов, чтобы минимизировать максимальное время ожидания пассажиров.</a:t>
            </a:r>
          </a:p>
          <a:p>
            <a:pPr rtl="0"/>
            <a:r>
              <a:rPr lang="ru-RU" dirty="0"/>
              <a:t>Расписание работы медицинского персонала, чтобы минимизировать максимальное время ожидания пациентов.</a:t>
            </a:r>
          </a:p>
          <a:p>
            <a:pPr rtl="0"/>
            <a:r>
              <a:rPr lang="ru-RU" dirty="0"/>
              <a:t>Расписание работы транспортных средств, чтобы минимизировать максимальное время доставки грузов.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69CD20-8A56-5FBA-F55B-98175BB3A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66"/>
          <a:stretch/>
        </p:blipFill>
        <p:spPr>
          <a:xfrm>
            <a:off x="8740551" y="1819922"/>
            <a:ext cx="3453932" cy="221699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679EDB-01E3-9E74-A351-0951BF7E1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r="3951"/>
          <a:stretch/>
        </p:blipFill>
        <p:spPr bwMode="auto">
          <a:xfrm>
            <a:off x="8735584" y="4036912"/>
            <a:ext cx="3456415" cy="285456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0D976F-734B-9987-7F1B-0C9714ABC5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95" r="2750" b="9820"/>
          <a:stretch/>
        </p:blipFill>
        <p:spPr>
          <a:xfrm>
            <a:off x="8735585" y="0"/>
            <a:ext cx="3456415" cy="1819922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408760"/>
            <a:ext cx="2743200" cy="365125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8" descr="Линейчатая диаграмма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719074362"/>
              </p:ext>
            </p:extLst>
          </p:nvPr>
        </p:nvGraphicFramePr>
        <p:xfrm>
          <a:off x="827049" y="942393"/>
          <a:ext cx="10515600" cy="5283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96140"/>
            <a:ext cx="10515600" cy="946894"/>
          </a:xfrm>
          <a:noFill/>
        </p:spPr>
        <p:txBody>
          <a:bodyPr rtlCol="0"/>
          <a:lstStyle/>
          <a:p>
            <a:pPr rtl="0"/>
            <a:r>
              <a:rPr lang="ru-RU" dirty="0"/>
              <a:t>Наилучшие границы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5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8" descr="Линейчатая диаграмма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2185737"/>
              </p:ext>
            </p:extLst>
          </p:nvPr>
        </p:nvGraphicFramePr>
        <p:xfrm>
          <a:off x="827049" y="1054123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96140"/>
            <a:ext cx="10515600" cy="946894"/>
          </a:xfrm>
          <a:noFill/>
        </p:spPr>
        <p:txBody>
          <a:bodyPr rtlCol="0"/>
          <a:lstStyle/>
          <a:p>
            <a:pPr rtl="0"/>
            <a:r>
              <a:rPr lang="ru-RU" dirty="0"/>
              <a:t>Наилучшие сортировки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Результаты исследований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38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577816"/>
            <a:ext cx="10515601" cy="617045"/>
          </a:xfrm>
        </p:spPr>
        <p:txBody>
          <a:bodyPr rtlCol="0"/>
          <a:lstStyle/>
          <a:p>
            <a:pPr rtl="0"/>
            <a:r>
              <a:rPr lang="ru-RU" dirty="0"/>
              <a:t>Стек 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70" y="6335633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661B4-3F11-F21C-3C49-E771C62E0E98}"/>
              </a:ext>
            </a:extLst>
          </p:cNvPr>
          <p:cNvSpPr txBox="1"/>
          <p:nvPr/>
        </p:nvSpPr>
        <p:spPr>
          <a:xfrm>
            <a:off x="3044549" y="70276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(используемые технологии)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C216B6-CCA2-C0A1-268A-0C6A9F4D0FEF}"/>
              </a:ext>
            </a:extLst>
          </p:cNvPr>
          <p:cNvSpPr/>
          <p:nvPr/>
        </p:nvSpPr>
        <p:spPr>
          <a:xfrm>
            <a:off x="210080" y="1716830"/>
            <a:ext cx="4124131" cy="37322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89246A3-56C1-88C3-A58E-56D738328537}"/>
              </a:ext>
            </a:extLst>
          </p:cNvPr>
          <p:cNvSpPr/>
          <p:nvPr/>
        </p:nvSpPr>
        <p:spPr>
          <a:xfrm>
            <a:off x="362480" y="1869230"/>
            <a:ext cx="4124131" cy="37322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BE692C-B393-1696-48C6-259BFEE98FC9}"/>
              </a:ext>
            </a:extLst>
          </p:cNvPr>
          <p:cNvSpPr/>
          <p:nvPr/>
        </p:nvSpPr>
        <p:spPr>
          <a:xfrm>
            <a:off x="514880" y="2021630"/>
            <a:ext cx="4124131" cy="3732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F3D0DE-943E-907A-DD81-6B40C7A5965F}"/>
              </a:ext>
            </a:extLst>
          </p:cNvPr>
          <p:cNvSpPr/>
          <p:nvPr/>
        </p:nvSpPr>
        <p:spPr>
          <a:xfrm>
            <a:off x="5283917" y="1716832"/>
            <a:ext cx="1307986" cy="15395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A83DE76-F320-0831-E861-DDF3B864E861}"/>
              </a:ext>
            </a:extLst>
          </p:cNvPr>
          <p:cNvSpPr/>
          <p:nvPr/>
        </p:nvSpPr>
        <p:spPr>
          <a:xfrm>
            <a:off x="7514982" y="1716831"/>
            <a:ext cx="4124131" cy="37322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D0FB28-DA69-1022-A04F-14008DD41068}"/>
              </a:ext>
            </a:extLst>
          </p:cNvPr>
          <p:cNvSpPr/>
          <p:nvPr/>
        </p:nvSpPr>
        <p:spPr>
          <a:xfrm>
            <a:off x="7667382" y="1869231"/>
            <a:ext cx="4124131" cy="37322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B737AC3-987A-DE45-EF59-391FDC8D9049}"/>
              </a:ext>
            </a:extLst>
          </p:cNvPr>
          <p:cNvSpPr/>
          <p:nvPr/>
        </p:nvSpPr>
        <p:spPr>
          <a:xfrm>
            <a:off x="7819782" y="2021631"/>
            <a:ext cx="4124131" cy="3732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4BEC5F9-BECD-8881-1C85-B5CC0835749B}"/>
              </a:ext>
            </a:extLst>
          </p:cNvPr>
          <p:cNvCxnSpPr>
            <a:cxnSpLocks/>
          </p:cNvCxnSpPr>
          <p:nvPr/>
        </p:nvCxnSpPr>
        <p:spPr>
          <a:xfrm>
            <a:off x="4639011" y="2486608"/>
            <a:ext cx="644906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C49C6A9-6407-DAD9-674C-F17742287418}"/>
              </a:ext>
            </a:extLst>
          </p:cNvPr>
          <p:cNvCxnSpPr>
            <a:cxnSpLocks/>
          </p:cNvCxnSpPr>
          <p:nvPr/>
        </p:nvCxnSpPr>
        <p:spPr>
          <a:xfrm>
            <a:off x="6896703" y="2464835"/>
            <a:ext cx="61827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24D1E-622B-B111-A05F-52E1F592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2" y="2133434"/>
            <a:ext cx="1509863" cy="15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49C8C2E-3454-6014-16CE-A03D233D7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1"/>
          <a:stretch/>
        </p:blipFill>
        <p:spPr bwMode="auto">
          <a:xfrm>
            <a:off x="2456647" y="2282642"/>
            <a:ext cx="2128053" cy="173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455073-53E9-840C-6944-60FF2D3E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7" y="4029595"/>
            <a:ext cx="1443555" cy="144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C6601C-7145-3A2A-6511-B7FD18AF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71" y="38309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8AB63BC-DF52-2331-461F-89CE2842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45" y="2163319"/>
            <a:ext cx="1419633" cy="141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E714ABA-755A-4916-EDB7-23C53166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494" y="2106333"/>
            <a:ext cx="1629019" cy="162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1B7C360-4A3D-EE69-1DA8-74127B35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812" y="3902275"/>
            <a:ext cx="1570875" cy="157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00BAB0E-B9EC-8307-F717-8A1495FE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181" y="3851874"/>
            <a:ext cx="1737643" cy="17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1C4DBE3-4983-738B-1E09-2494CAFE413A}"/>
              </a:ext>
            </a:extLst>
          </p:cNvPr>
          <p:cNvSpPr/>
          <p:nvPr/>
        </p:nvSpPr>
        <p:spPr>
          <a:xfrm>
            <a:off x="5436317" y="1869232"/>
            <a:ext cx="1307986" cy="15395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C970F8B-EABC-D9D7-FE3B-350021609BF5}"/>
              </a:ext>
            </a:extLst>
          </p:cNvPr>
          <p:cNvSpPr/>
          <p:nvPr/>
        </p:nvSpPr>
        <p:spPr>
          <a:xfrm>
            <a:off x="5588717" y="2021632"/>
            <a:ext cx="1307986" cy="153955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BC20FA62-E543-B6E2-0AFE-D14C4277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86" y="2037392"/>
            <a:ext cx="1218992" cy="12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A88E66-8A79-7389-85DD-BE6143BD7B2E}"/>
              </a:ext>
            </a:extLst>
          </p:cNvPr>
          <p:cNvSpPr txBox="1"/>
          <p:nvPr/>
        </p:nvSpPr>
        <p:spPr>
          <a:xfrm>
            <a:off x="5448417" y="3216940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JSON</a:t>
            </a:r>
            <a:endParaRPr lang="ru-RU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CC6E7D-D29C-34E1-0267-31D2491E7D1C}"/>
              </a:ext>
            </a:extLst>
          </p:cNvPr>
          <p:cNvSpPr txBox="1"/>
          <p:nvPr/>
        </p:nvSpPr>
        <p:spPr>
          <a:xfrm>
            <a:off x="644329" y="3584063"/>
            <a:ext cx="1590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Python 3.10</a:t>
            </a:r>
            <a:endParaRPr lang="ru-RU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525F9C-28A4-FB11-60FF-0F1AB5B7782F}"/>
              </a:ext>
            </a:extLst>
          </p:cNvPr>
          <p:cNvSpPr txBox="1"/>
          <p:nvPr/>
        </p:nvSpPr>
        <p:spPr>
          <a:xfrm>
            <a:off x="2791494" y="3571789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Qt</a:t>
            </a:r>
            <a:endParaRPr lang="ru-RU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5F1592-0797-726F-98D3-437BDF603CBF}"/>
              </a:ext>
            </a:extLst>
          </p:cNvPr>
          <p:cNvSpPr txBox="1"/>
          <p:nvPr/>
        </p:nvSpPr>
        <p:spPr>
          <a:xfrm>
            <a:off x="644329" y="5449076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Ubuntu</a:t>
            </a:r>
            <a:endParaRPr lang="ru-RU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A487DD-CF58-FF8D-DA24-A6BD9041AA80}"/>
              </a:ext>
            </a:extLst>
          </p:cNvPr>
          <p:cNvSpPr txBox="1"/>
          <p:nvPr/>
        </p:nvSpPr>
        <p:spPr>
          <a:xfrm>
            <a:off x="2696670" y="5422847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Windows</a:t>
            </a:r>
            <a:endParaRPr lang="ru-RU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4A5B1-A57A-93B3-F727-6488A68A3D54}"/>
              </a:ext>
            </a:extLst>
          </p:cNvPr>
          <p:cNvSpPr txBox="1"/>
          <p:nvPr/>
        </p:nvSpPr>
        <p:spPr>
          <a:xfrm>
            <a:off x="7969577" y="3550686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Pillow</a:t>
            </a:r>
            <a:endParaRPr lang="ru-RU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50EDD-A019-A6CE-A18E-D80EF9B59698}"/>
              </a:ext>
            </a:extLst>
          </p:cNvPr>
          <p:cNvSpPr txBox="1"/>
          <p:nvPr/>
        </p:nvSpPr>
        <p:spPr>
          <a:xfrm>
            <a:off x="10198245" y="3609986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Matplotlib</a:t>
            </a:r>
            <a:endParaRPr lang="ru-RU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5D00BA-E78C-F75A-5972-C55827478266}"/>
              </a:ext>
            </a:extLst>
          </p:cNvPr>
          <p:cNvSpPr txBox="1"/>
          <p:nvPr/>
        </p:nvSpPr>
        <p:spPr>
          <a:xfrm>
            <a:off x="7942815" y="5463820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Pandas</a:t>
            </a:r>
            <a:endParaRPr lang="ru-RU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5BFAC-EEF4-2580-DEAD-DEA7611B835F}"/>
              </a:ext>
            </a:extLst>
          </p:cNvPr>
          <p:cNvSpPr txBox="1"/>
          <p:nvPr/>
        </p:nvSpPr>
        <p:spPr>
          <a:xfrm>
            <a:off x="10179235" y="5472312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NumPy</a:t>
            </a:r>
            <a:endParaRPr lang="ru-RU" dirty="0">
              <a:latin typeface="+mj-lt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0A25A46-905E-2DEA-9395-E43CB7213FB5}"/>
              </a:ext>
            </a:extLst>
          </p:cNvPr>
          <p:cNvSpPr/>
          <p:nvPr/>
        </p:nvSpPr>
        <p:spPr>
          <a:xfrm>
            <a:off x="5311394" y="4038926"/>
            <a:ext cx="1307986" cy="15395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ECFFAC1-5A3C-7DF3-8F1C-FE5DF8B35416}"/>
              </a:ext>
            </a:extLst>
          </p:cNvPr>
          <p:cNvSpPr/>
          <p:nvPr/>
        </p:nvSpPr>
        <p:spPr>
          <a:xfrm>
            <a:off x="5463794" y="4191326"/>
            <a:ext cx="1307986" cy="15395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A0D2D7D-9AA4-950C-8C9E-7074516BB856}"/>
              </a:ext>
            </a:extLst>
          </p:cNvPr>
          <p:cNvSpPr/>
          <p:nvPr/>
        </p:nvSpPr>
        <p:spPr>
          <a:xfrm>
            <a:off x="5616194" y="4343726"/>
            <a:ext cx="1307986" cy="153955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5D114C-0D19-65BD-852B-A3D8376C48E2}"/>
              </a:ext>
            </a:extLst>
          </p:cNvPr>
          <p:cNvSpPr txBox="1"/>
          <p:nvPr/>
        </p:nvSpPr>
        <p:spPr>
          <a:xfrm>
            <a:off x="5475894" y="5539034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latin typeface="+mj-lt"/>
              </a:rPr>
              <a:t>SQLite3</a:t>
            </a:r>
            <a:endParaRPr lang="ru-RU" dirty="0">
              <a:latin typeface="+mj-lt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97FEF33-9CD0-9497-EA92-D18604CCEC13}"/>
              </a:ext>
            </a:extLst>
          </p:cNvPr>
          <p:cNvCxnSpPr>
            <a:cxnSpLocks/>
          </p:cNvCxnSpPr>
          <p:nvPr/>
        </p:nvCxnSpPr>
        <p:spPr>
          <a:xfrm flipH="1">
            <a:off x="6924180" y="5047861"/>
            <a:ext cx="59080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F3F2BB9-628E-2F70-09F4-D86B6C21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21" y="4338376"/>
            <a:ext cx="1218992" cy="12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A7F560C-AF32-9BEB-0123-43C1D4F9FF42}"/>
              </a:ext>
            </a:extLst>
          </p:cNvPr>
          <p:cNvSpPr txBox="1"/>
          <p:nvPr/>
        </p:nvSpPr>
        <p:spPr>
          <a:xfrm>
            <a:off x="1669613" y="5842592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+mj-lt"/>
              </a:rPr>
              <a:t>Frontend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AB83B-206E-DAA4-9242-9D2D2EEBDCC6}"/>
              </a:ext>
            </a:extLst>
          </p:cNvPr>
          <p:cNvSpPr txBox="1"/>
          <p:nvPr/>
        </p:nvSpPr>
        <p:spPr>
          <a:xfrm>
            <a:off x="9255824" y="5820255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+mj-lt"/>
              </a:rPr>
              <a:t>Backend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E96D59-2FA8-32C5-2550-C0AE629D23DA}"/>
              </a:ext>
            </a:extLst>
          </p:cNvPr>
          <p:cNvSpPr txBox="1"/>
          <p:nvPr/>
        </p:nvSpPr>
        <p:spPr>
          <a:xfrm>
            <a:off x="5395779" y="5888628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+mj-lt"/>
              </a:rPr>
              <a:t>Database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FCAE96-E8E2-D2DF-9095-4F3953FFDDAB}"/>
              </a:ext>
            </a:extLst>
          </p:cNvPr>
          <p:cNvSpPr txBox="1"/>
          <p:nvPr/>
        </p:nvSpPr>
        <p:spPr>
          <a:xfrm>
            <a:off x="5423001" y="3523568"/>
            <a:ext cx="150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+mj-lt"/>
              </a:rPr>
              <a:t>Data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005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904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Проектирование ПС</a:t>
            </a:r>
            <a:br>
              <a:rPr lang="ru-RU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70" y="6335633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3606800" y="641447"/>
            <a:ext cx="5019040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UML-</a:t>
            </a:r>
            <a:r>
              <a:rPr lang="ru-RU" dirty="0">
                <a:solidFill>
                  <a:schemeClr val="bg1"/>
                </a:solidFill>
              </a:rPr>
              <a:t>диаграмма проекта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E5A766B-3BA0-4323-3E89-0E1FCB50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85" y="1053826"/>
            <a:ext cx="10028789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4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904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Проектирование ПС</a:t>
            </a:r>
            <a:br>
              <a:rPr lang="ru-RU" dirty="0"/>
            </a:b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70" y="6335633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3606800" y="641447"/>
            <a:ext cx="5019040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БД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91A503-146C-7039-D588-8414F362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0148" r="34250" b="58518"/>
          <a:stretch/>
        </p:blipFill>
        <p:spPr>
          <a:xfrm>
            <a:off x="172720" y="1381760"/>
            <a:ext cx="11597358" cy="221488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E079E3E1-604B-683C-EF72-A0C10DAAA76B}"/>
              </a:ext>
            </a:extLst>
          </p:cNvPr>
          <p:cNvSpPr txBox="1">
            <a:spLocks/>
          </p:cNvSpPr>
          <p:nvPr/>
        </p:nvSpPr>
        <p:spPr>
          <a:xfrm>
            <a:off x="172720" y="3801074"/>
            <a:ext cx="10220444" cy="9290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data – </a:t>
            </a:r>
            <a:r>
              <a:rPr lang="ru-RU" sz="1800" dirty="0">
                <a:solidFill>
                  <a:schemeClr val="bg1"/>
                </a:solidFill>
              </a:rPr>
              <a:t>изображение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  <a:r>
              <a:rPr lang="ru-RU" sz="1800" dirty="0">
                <a:solidFill>
                  <a:schemeClr val="bg1"/>
                </a:solidFill>
              </a:rPr>
              <a:t> хранящееся в байтовом формате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  <a:endParaRPr lang="ru-RU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result – </a:t>
            </a:r>
            <a:r>
              <a:rPr lang="ru-RU" sz="1800" dirty="0">
                <a:solidFill>
                  <a:schemeClr val="bg1"/>
                </a:solidFill>
              </a:rPr>
              <a:t>результаты опыта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  <a:endParaRPr lang="ru-RU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elapsed_time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ru-RU" sz="1800" dirty="0">
                <a:solidFill>
                  <a:schemeClr val="bg1"/>
                </a:solidFill>
              </a:rPr>
              <a:t>затраченное время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  <a:endParaRPr lang="ru-RU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amount_of_methods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ru-RU" sz="1800" dirty="0">
                <a:solidFill>
                  <a:schemeClr val="bg1"/>
                </a:solidFill>
              </a:rPr>
              <a:t>количество методов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  <a:endParaRPr lang="ru-RU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splitting_values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ru-RU" sz="1800" dirty="0">
                <a:solidFill>
                  <a:schemeClr val="bg1"/>
                </a:solidFill>
              </a:rPr>
              <a:t>разбиение методов для начального поколения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sorted_on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ru-RU" sz="1800" dirty="0">
                <a:solidFill>
                  <a:schemeClr val="bg1"/>
                </a:solidFill>
              </a:rPr>
              <a:t>сортировка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created_at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ru-RU" sz="1800" dirty="0">
                <a:solidFill>
                  <a:schemeClr val="bg1"/>
                </a:solidFill>
              </a:rPr>
              <a:t>дата создания опыта.</a:t>
            </a:r>
          </a:p>
        </p:txBody>
      </p:sp>
    </p:spTree>
    <p:extLst>
      <p:ext uri="{BB962C8B-B14F-4D97-AF65-F5344CB8AC3E}">
        <p14:creationId xmlns:p14="http://schemas.microsoft.com/office/powerpoint/2010/main" val="15790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4F25034-3EF6-809C-1C75-3A17821C5D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07263" y="1312375"/>
            <a:ext cx="2895661" cy="509671"/>
          </a:xfrm>
        </p:spPr>
        <p:txBody>
          <a:bodyPr/>
          <a:lstStyle/>
          <a:p>
            <a:r>
              <a:rPr lang="ru-RU" dirty="0"/>
              <a:t>Стартовое окно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11416F-E07E-0F0E-D416-657E6BB1BA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97637" y="1330945"/>
            <a:ext cx="3761548" cy="523316"/>
          </a:xfrm>
        </p:spPr>
        <p:txBody>
          <a:bodyPr/>
          <a:lstStyle/>
          <a:p>
            <a:r>
              <a:rPr lang="ru-RU" dirty="0"/>
              <a:t>Окно с результатами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0115632-88B4-A40F-AAD9-AD8C62E3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25</a:t>
            </a:fld>
            <a:endParaRPr lang="ru-RU" noProof="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614B283-9EC6-CD9D-75C5-9DF31124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353512"/>
            <a:ext cx="10515600" cy="523317"/>
          </a:xfrm>
        </p:spPr>
        <p:txBody>
          <a:bodyPr rtlCol="0"/>
          <a:lstStyle/>
          <a:p>
            <a:pPr rtl="0"/>
            <a:r>
              <a:rPr lang="ru-RU" dirty="0"/>
              <a:t>Тестирование ПС</a:t>
            </a:r>
            <a:br>
              <a:rPr lang="ru-RU" dirty="0"/>
            </a:b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02319BF-B7FC-2201-9C48-342C7755A42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123044" y="2044105"/>
            <a:ext cx="5839497" cy="3239095"/>
          </a:xfrm>
          <a:prstGeom prst="rect">
            <a:avLst/>
          </a:prstGeo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54651D6E-17CB-8338-570B-9689C27CB372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6229460" y="2044105"/>
            <a:ext cx="5839497" cy="32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811416F-E07E-0F0E-D416-657E6BB1BA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43614" y="639829"/>
            <a:ext cx="4102605" cy="523316"/>
          </a:xfrm>
        </p:spPr>
        <p:txBody>
          <a:bodyPr/>
          <a:lstStyle/>
          <a:p>
            <a:r>
              <a:rPr lang="ru-RU" dirty="0"/>
              <a:t>Окно с результатами</a:t>
            </a:r>
            <a:r>
              <a:rPr lang="en-US" dirty="0"/>
              <a:t> 2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0115632-88B4-A40F-AAD9-AD8C62E3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26</a:t>
            </a:fld>
            <a:endParaRPr lang="ru-RU" noProof="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614B283-9EC6-CD9D-75C5-9DF31124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353512"/>
            <a:ext cx="10515600" cy="523317"/>
          </a:xfrm>
        </p:spPr>
        <p:txBody>
          <a:bodyPr rtlCol="0"/>
          <a:lstStyle/>
          <a:p>
            <a:pPr rtl="0"/>
            <a:r>
              <a:rPr lang="ru-RU" dirty="0"/>
              <a:t>Тестирование ПС</a:t>
            </a:r>
            <a:br>
              <a:rPr lang="ru-RU" dirty="0"/>
            </a:br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9053AA6-0FF5-8470-A1FC-EE7BDE0E04D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2"/>
          <a:srcRect l="20184" t="16674" r="19993" b="25229"/>
          <a:stretch/>
        </p:blipFill>
        <p:spPr>
          <a:xfrm>
            <a:off x="1166325" y="1163144"/>
            <a:ext cx="9792356" cy="5349369"/>
          </a:xfrm>
        </p:spPr>
      </p:pic>
    </p:spTree>
    <p:extLst>
      <p:ext uri="{BB962C8B-B14F-4D97-AF65-F5344CB8AC3E}">
        <p14:creationId xmlns:p14="http://schemas.microsoft.com/office/powerpoint/2010/main" val="1276441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27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599476-BB81-9BBA-3877-B9ACE7878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05" y="106877"/>
            <a:ext cx="1043074" cy="1107996"/>
          </a:xfrm>
          <a:prstGeom prst="rect">
            <a:avLst/>
          </a:prstGeom>
        </p:spPr>
      </p:pic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D4FE68FD-37BF-0785-C2B4-9A22213BDDCB}"/>
              </a:ext>
            </a:extLst>
          </p:cNvPr>
          <p:cNvSpPr/>
          <p:nvPr/>
        </p:nvSpPr>
        <p:spPr>
          <a:xfrm>
            <a:off x="-971530" y="3958395"/>
            <a:ext cx="8816818" cy="1187079"/>
          </a:xfrm>
          <a:prstGeom prst="parallelogram">
            <a:avLst>
              <a:gd name="adj" fmla="val 687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304800" dist="241300" dir="132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DA0166C2-5C06-14CF-267E-91CBDAE438CB}"/>
              </a:ext>
            </a:extLst>
          </p:cNvPr>
          <p:cNvSpPr txBox="1">
            <a:spLocks/>
          </p:cNvSpPr>
          <p:nvPr/>
        </p:nvSpPr>
        <p:spPr>
          <a:xfrm>
            <a:off x="-114670" y="4135492"/>
            <a:ext cx="3551549" cy="799888"/>
          </a:xfrm>
          <a:prstGeom prst="rect">
            <a:avLst/>
          </a:prstGeom>
          <a:noFill/>
        </p:spPr>
        <p:txBody>
          <a:bodyPr vert="horz" lIns="1224000" tIns="91440" rIns="9144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Подгото</a:t>
            </a:r>
            <a:r>
              <a:rPr lang="ru-RU" sz="13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в</a:t>
            </a:r>
            <a:r>
              <a:rPr lang="ru-RU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ил</a:t>
            </a:r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  <a:endParaRPr lang="ru-RU" sz="1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Студент группы</a:t>
            </a:r>
            <a: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</a:t>
            </a:r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ВПР42</a:t>
            </a: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Рябоконь Б.И.</a:t>
            </a:r>
            <a:endParaRPr lang="en-US" sz="1400" b="0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ru-RU" sz="1400" b="0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ВКР</a:t>
            </a:r>
            <a: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  <a:br>
              <a:rPr lang="en-US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ru-RU" sz="1400" b="0" dirty="0" err="1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Кобак</a:t>
            </a:r>
            <a:r>
              <a:rPr lang="ru-RU" sz="1400" b="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В.Г.</a:t>
            </a: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Цель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83947" y="1905703"/>
            <a:ext cx="10220444" cy="929026"/>
          </a:xfrm>
        </p:spPr>
        <p:txBody>
          <a:bodyPr rtlCol="0"/>
          <a:lstStyle/>
          <a:p>
            <a:pPr rtl="0"/>
            <a:r>
              <a:rPr lang="ru-RU" sz="1800" dirty="0"/>
              <a:t>Написать эффективное ПС</a:t>
            </a:r>
            <a:r>
              <a:rPr lang="en-US" sz="1800" dirty="0"/>
              <a:t>,</a:t>
            </a:r>
            <a:r>
              <a:rPr lang="ru-RU" sz="1800" dirty="0"/>
              <a:t> которое поможет дать ответ на вопрос: при каком формировании начального поколения в генетическом алгоритме критерий минимакса окажется наилучшим. </a:t>
            </a:r>
          </a:p>
          <a:p>
            <a:pPr rtl="0"/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/>
              <a:t>Подбор факторов для формирования начального поколения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 dirty="0"/>
              <a:t>Сортировка и хранение результатов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ru-RU" dirty="0"/>
          </a:p>
          <a:p>
            <a:pPr rtl="0"/>
            <a:r>
              <a:rPr lang="ru-RU" dirty="0"/>
              <a:t>Визуализация</a:t>
            </a:r>
          </a:p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050253C-1C8D-F8C7-3E66-2FD93B080BCD}"/>
              </a:ext>
            </a:extLst>
          </p:cNvPr>
          <p:cNvSpPr/>
          <p:nvPr/>
        </p:nvSpPr>
        <p:spPr>
          <a:xfrm>
            <a:off x="158619" y="796222"/>
            <a:ext cx="7794756" cy="5841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33" name="Объект 32">
            <a:extLst>
              <a:ext uri="{FF2B5EF4-FFF2-40B4-BE49-F238E27FC236}">
                <a16:creationId xmlns:a16="http://schemas.microsoft.com/office/drawing/2014/main" id="{5CBF0D59-4CA2-327F-1BB4-BCB4E9F8B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463455"/>
              </p:ext>
            </p:extLst>
          </p:nvPr>
        </p:nvGraphicFramePr>
        <p:xfrm>
          <a:off x="148879" y="5150231"/>
          <a:ext cx="3623539" cy="1177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99753" imgH="380835" progId="Equation.3">
                  <p:embed/>
                </p:oleObj>
              </mc:Choice>
              <mc:Fallback>
                <p:oleObj r:id="rId3" imgW="799753" imgH="380835" progId="Equation.3">
                  <p:embed/>
                  <p:pic>
                    <p:nvPicPr>
                      <p:cNvPr id="33" name="Объект 32">
                        <a:extLst>
                          <a:ext uri="{FF2B5EF4-FFF2-40B4-BE49-F238E27FC236}">
                            <a16:creationId xmlns:a16="http://schemas.microsoft.com/office/drawing/2014/main" id="{5CBF0D59-4CA2-327F-1BB4-BCB4E9F8B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79" y="5150231"/>
                        <a:ext cx="3623539" cy="11774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>
            <a:extLst>
              <a:ext uri="{FF2B5EF4-FFF2-40B4-BE49-F238E27FC236}">
                <a16:creationId xmlns:a16="http://schemas.microsoft.com/office/drawing/2014/main" id="{5CB9ED66-56A4-1C0A-FC75-35B0BF8A6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00823"/>
              </p:ext>
            </p:extLst>
          </p:nvPr>
        </p:nvGraphicFramePr>
        <p:xfrm>
          <a:off x="152667" y="3800149"/>
          <a:ext cx="5560607" cy="984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31366" imgH="291973" progId="Equation.3">
                  <p:embed/>
                </p:oleObj>
              </mc:Choice>
              <mc:Fallback>
                <p:oleObj r:id="rId5" imgW="1231366" imgH="291973" progId="Equation.3">
                  <p:embed/>
                  <p:pic>
                    <p:nvPicPr>
                      <p:cNvPr id="32" name="Объект 31">
                        <a:extLst>
                          <a:ext uri="{FF2B5EF4-FFF2-40B4-BE49-F238E27FC236}">
                            <a16:creationId xmlns:a16="http://schemas.microsoft.com/office/drawing/2014/main" id="{5CB9ED66-56A4-1C0A-FC75-35B0BF8A6B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667" y="3800149"/>
                        <a:ext cx="5560607" cy="9843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Объект 92">
            <a:extLst>
              <a:ext uri="{FF2B5EF4-FFF2-40B4-BE49-F238E27FC236}">
                <a16:creationId xmlns:a16="http://schemas.microsoft.com/office/drawing/2014/main" id="{5F4961DF-7ACA-D43F-5A30-858A92C4C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48684"/>
              </p:ext>
            </p:extLst>
          </p:nvPr>
        </p:nvGraphicFramePr>
        <p:xfrm>
          <a:off x="169188" y="2385538"/>
          <a:ext cx="4673242" cy="79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155700" imgH="228600" progId="Equation.3">
                  <p:embed/>
                </p:oleObj>
              </mc:Choice>
              <mc:Fallback>
                <p:oleObj r:id="rId7" imgW="1155700" imgH="228600" progId="Equation.3">
                  <p:embed/>
                  <p:pic>
                    <p:nvPicPr>
                      <p:cNvPr id="93" name="Объект 92">
                        <a:extLst>
                          <a:ext uri="{FF2B5EF4-FFF2-40B4-BE49-F238E27FC236}">
                            <a16:creationId xmlns:a16="http://schemas.microsoft.com/office/drawing/2014/main" id="{5F4961DF-7ACA-D43F-5A30-858A92C4C4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88" y="2385538"/>
                        <a:ext cx="4673242" cy="7921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Объект 56">
            <a:extLst>
              <a:ext uri="{FF2B5EF4-FFF2-40B4-BE49-F238E27FC236}">
                <a16:creationId xmlns:a16="http://schemas.microsoft.com/office/drawing/2014/main" id="{18A78426-8A7F-3CE6-D0BD-5116A4114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570577"/>
              </p:ext>
            </p:extLst>
          </p:nvPr>
        </p:nvGraphicFramePr>
        <p:xfrm>
          <a:off x="176812" y="844818"/>
          <a:ext cx="5097270" cy="90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002865" imgH="228501" progId="Equation.3">
                  <p:embed/>
                </p:oleObj>
              </mc:Choice>
              <mc:Fallback>
                <p:oleObj r:id="rId9" imgW="1002865" imgH="228501" progId="Equation.3">
                  <p:embed/>
                  <p:pic>
                    <p:nvPicPr>
                      <p:cNvPr id="57" name="Объект 56">
                        <a:extLst>
                          <a:ext uri="{FF2B5EF4-FFF2-40B4-BE49-F238E27FC236}">
                            <a16:creationId xmlns:a16="http://schemas.microsoft.com/office/drawing/2014/main" id="{18A78426-8A7F-3CE6-D0BD-5116A4114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12" y="844818"/>
                        <a:ext cx="5097270" cy="9047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Текст 2">
            <a:extLst>
              <a:ext uri="{FF2B5EF4-FFF2-40B4-BE49-F238E27FC236}">
                <a16:creationId xmlns:a16="http://schemas.microsoft.com/office/drawing/2014/main" id="{C5DB4227-B955-6B4E-56A2-A1324C64C4F8}"/>
              </a:ext>
            </a:extLst>
          </p:cNvPr>
          <p:cNvSpPr txBox="1">
            <a:spLocks/>
          </p:cNvSpPr>
          <p:nvPr/>
        </p:nvSpPr>
        <p:spPr>
          <a:xfrm>
            <a:off x="191137" y="5329606"/>
            <a:ext cx="7777056" cy="1177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			                                			                         - время завершения</a:t>
            </a:r>
          </a:p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работы процессора</a:t>
            </a:r>
            <a:r>
              <a:rPr lang="en-US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</a:t>
            </a: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   .</a:t>
            </a:r>
          </a:p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</a:t>
            </a:r>
            <a:endParaRPr lang="ru-RU" sz="32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6" name="Текст 2">
            <a:extLst>
              <a:ext uri="{FF2B5EF4-FFF2-40B4-BE49-F238E27FC236}">
                <a16:creationId xmlns:a16="http://schemas.microsoft.com/office/drawing/2014/main" id="{602E594B-CB73-8C08-AE7E-DED229DACECB}"/>
              </a:ext>
            </a:extLst>
          </p:cNvPr>
          <p:cNvSpPr txBox="1">
            <a:spLocks/>
          </p:cNvSpPr>
          <p:nvPr/>
        </p:nvSpPr>
        <p:spPr>
          <a:xfrm>
            <a:off x="148879" y="3847354"/>
            <a:ext cx="7887479" cy="133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			                                			                         		      - критерий минимакса.</a:t>
            </a:r>
          </a:p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</a:t>
            </a:r>
            <a:endParaRPr lang="ru-RU" sz="32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1" name="Текст 2">
            <a:extLst>
              <a:ext uri="{FF2B5EF4-FFF2-40B4-BE49-F238E27FC236}">
                <a16:creationId xmlns:a16="http://schemas.microsoft.com/office/drawing/2014/main" id="{C5D6FE92-5B6C-0428-2D5D-7D8522A4C9EB}"/>
              </a:ext>
            </a:extLst>
          </p:cNvPr>
          <p:cNvSpPr txBox="1">
            <a:spLocks/>
          </p:cNvSpPr>
          <p:nvPr/>
        </p:nvSpPr>
        <p:spPr>
          <a:xfrm>
            <a:off x="192978" y="2487863"/>
            <a:ext cx="7887479" cy="1201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			                                			                         		    - параллельно работающие разнородные устройства.</a:t>
            </a:r>
          </a:p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</a:t>
            </a:r>
            <a:endParaRPr lang="ru-RU" sz="32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" name="Текст 2">
            <a:extLst>
              <a:ext uri="{FF2B5EF4-FFF2-40B4-BE49-F238E27FC236}">
                <a16:creationId xmlns:a16="http://schemas.microsoft.com/office/drawing/2014/main" id="{7EC899C6-746D-D0E5-C62E-DEDF02EB0A0B}"/>
              </a:ext>
            </a:extLst>
          </p:cNvPr>
          <p:cNvSpPr txBox="1">
            <a:spLocks/>
          </p:cNvSpPr>
          <p:nvPr/>
        </p:nvSpPr>
        <p:spPr>
          <a:xfrm>
            <a:off x="116032" y="635976"/>
            <a:ext cx="7912609" cy="984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3200" spc="0" dirty="0">
                <a:solidFill>
                  <a:schemeClr val="tx1"/>
                </a:solidFill>
                <a:latin typeface="Calisto MT" panose="02040603050505030304" pitchFamily="18" charset="0"/>
              </a:rPr>
              <a:t> 			                                			                         		    - независимые работы. </a:t>
            </a:r>
            <a:endParaRPr lang="ru-RU" sz="32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D501FF-C5D7-D034-DEBE-E1EADA743822}"/>
              </a:ext>
            </a:extLst>
          </p:cNvPr>
          <p:cNvSpPr/>
          <p:nvPr/>
        </p:nvSpPr>
        <p:spPr>
          <a:xfrm>
            <a:off x="169187" y="836016"/>
            <a:ext cx="4960597" cy="87849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A79DF26-DD29-A931-3D8D-974FD14E8497}"/>
              </a:ext>
            </a:extLst>
          </p:cNvPr>
          <p:cNvSpPr/>
          <p:nvPr/>
        </p:nvSpPr>
        <p:spPr>
          <a:xfrm>
            <a:off x="186442" y="2331833"/>
            <a:ext cx="4934326" cy="87849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26" y="-55199"/>
            <a:ext cx="10515601" cy="807558"/>
          </a:xfrm>
        </p:spPr>
        <p:txBody>
          <a:bodyPr rtlCol="0"/>
          <a:lstStyle/>
          <a:p>
            <a:pPr rtl="0"/>
            <a:r>
              <a:rPr lang="ru-RU" dirty="0"/>
              <a:t>Раскрытие задачи.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469" y="6455384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4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944A7F-EF3F-7BCC-6F4C-8AA5428D28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935" t="7355" r="28603" b="28948"/>
          <a:stretch/>
        </p:blipFill>
        <p:spPr>
          <a:xfrm>
            <a:off x="8031161" y="752359"/>
            <a:ext cx="3996872" cy="5764316"/>
          </a:xfrm>
          <a:prstGeom prst="rect">
            <a:avLst/>
          </a:prstGeom>
        </p:spPr>
      </p:pic>
      <p:sp>
        <p:nvSpPr>
          <p:cNvPr id="62" name="Rectangle 14">
            <a:extLst>
              <a:ext uri="{FF2B5EF4-FFF2-40B4-BE49-F238E27FC236}">
                <a16:creationId xmlns:a16="http://schemas.microsoft.com/office/drawing/2014/main" id="{C69E79DC-1D65-12A2-F5B3-5A5C26D5A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51972" y="5115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26">
            <a:extLst>
              <a:ext uri="{FF2B5EF4-FFF2-40B4-BE49-F238E27FC236}">
                <a16:creationId xmlns:a16="http://schemas.microsoft.com/office/drawing/2014/main" id="{D2F090B9-4640-9D67-5F26-7588764C2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2" name="Rectangle 30">
            <a:extLst>
              <a:ext uri="{FF2B5EF4-FFF2-40B4-BE49-F238E27FC236}">
                <a16:creationId xmlns:a16="http://schemas.microsoft.com/office/drawing/2014/main" id="{93A00B59-7402-50FF-BBE5-6EF551A42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69" y="2309795"/>
            <a:ext cx="29431249" cy="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6952426-FB29-5B4E-6BC5-EDF0A2D0B9E1}"/>
              </a:ext>
            </a:extLst>
          </p:cNvPr>
          <p:cNvSpPr/>
          <p:nvPr/>
        </p:nvSpPr>
        <p:spPr>
          <a:xfrm>
            <a:off x="192978" y="3858789"/>
            <a:ext cx="5180811" cy="8784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9682D66-86AB-9BFE-7879-A2CAEC3A69F7}"/>
              </a:ext>
            </a:extLst>
          </p:cNvPr>
          <p:cNvSpPr/>
          <p:nvPr/>
        </p:nvSpPr>
        <p:spPr>
          <a:xfrm>
            <a:off x="192978" y="5158280"/>
            <a:ext cx="3452013" cy="10732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0DF7374-3709-863B-BFFA-F05518B5208C}"/>
              </a:ext>
            </a:extLst>
          </p:cNvPr>
          <p:cNvSpPr/>
          <p:nvPr/>
        </p:nvSpPr>
        <p:spPr>
          <a:xfrm>
            <a:off x="8726905" y="1441826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BE8627-D650-C4BC-8CB7-609FB3D41C6E}"/>
              </a:ext>
            </a:extLst>
          </p:cNvPr>
          <p:cNvSpPr/>
          <p:nvPr/>
        </p:nvSpPr>
        <p:spPr>
          <a:xfrm>
            <a:off x="8726365" y="1982993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9B6C8EF-8293-B231-1DAA-C48F7C27DCBB}"/>
              </a:ext>
            </a:extLst>
          </p:cNvPr>
          <p:cNvSpPr/>
          <p:nvPr/>
        </p:nvSpPr>
        <p:spPr>
          <a:xfrm>
            <a:off x="8730120" y="2513960"/>
            <a:ext cx="2624222" cy="433417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BED5640-C2EC-7570-BBAC-8C325FBBA550}"/>
              </a:ext>
            </a:extLst>
          </p:cNvPr>
          <p:cNvSpPr/>
          <p:nvPr/>
        </p:nvSpPr>
        <p:spPr>
          <a:xfrm>
            <a:off x="8726365" y="3018729"/>
            <a:ext cx="2624222" cy="433417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C5C6EFF-B92A-5982-2918-72004270D8A1}"/>
              </a:ext>
            </a:extLst>
          </p:cNvPr>
          <p:cNvSpPr/>
          <p:nvPr/>
        </p:nvSpPr>
        <p:spPr>
          <a:xfrm>
            <a:off x="8720084" y="3522665"/>
            <a:ext cx="2624222" cy="423139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AB9A710-A47A-2D5A-E7E1-9E74A5DFEFC2}"/>
              </a:ext>
            </a:extLst>
          </p:cNvPr>
          <p:cNvSpPr/>
          <p:nvPr/>
        </p:nvSpPr>
        <p:spPr>
          <a:xfrm>
            <a:off x="8726905" y="4012021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C0525DE-608D-E468-E19C-3661356D86D5}"/>
              </a:ext>
            </a:extLst>
          </p:cNvPr>
          <p:cNvSpPr/>
          <p:nvPr/>
        </p:nvSpPr>
        <p:spPr>
          <a:xfrm>
            <a:off x="8720084" y="4550526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29197D70-3D0A-0CFA-7BE3-E259E3688108}"/>
              </a:ext>
            </a:extLst>
          </p:cNvPr>
          <p:cNvSpPr/>
          <p:nvPr/>
        </p:nvSpPr>
        <p:spPr>
          <a:xfrm>
            <a:off x="8726905" y="5084126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460012B-A763-0BAD-719E-2CF9BBEBD948}"/>
              </a:ext>
            </a:extLst>
          </p:cNvPr>
          <p:cNvSpPr/>
          <p:nvPr/>
        </p:nvSpPr>
        <p:spPr>
          <a:xfrm>
            <a:off x="8726905" y="5612334"/>
            <a:ext cx="2624222" cy="373235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2BCD507-3F02-E823-0CE5-D1D6B1160DB1}"/>
              </a:ext>
            </a:extLst>
          </p:cNvPr>
          <p:cNvSpPr/>
          <p:nvPr/>
        </p:nvSpPr>
        <p:spPr>
          <a:xfrm>
            <a:off x="8720084" y="6065953"/>
            <a:ext cx="2624222" cy="45708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503BCEBF-7310-B991-2FF7-DD9FADF8C755}"/>
              </a:ext>
            </a:extLst>
          </p:cNvPr>
          <p:cNvSpPr/>
          <p:nvPr/>
        </p:nvSpPr>
        <p:spPr>
          <a:xfrm>
            <a:off x="181204" y="2340361"/>
            <a:ext cx="4934326" cy="8784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5AB01EB3-509C-627F-6671-39A26A2D3A46}"/>
              </a:ext>
            </a:extLst>
          </p:cNvPr>
          <p:cNvSpPr/>
          <p:nvPr/>
        </p:nvSpPr>
        <p:spPr>
          <a:xfrm>
            <a:off x="8730119" y="1441825"/>
            <a:ext cx="471003" cy="508121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DD71B0E4-1932-C30D-F601-86BC9CB0D388}"/>
              </a:ext>
            </a:extLst>
          </p:cNvPr>
          <p:cNvSpPr/>
          <p:nvPr/>
        </p:nvSpPr>
        <p:spPr>
          <a:xfrm>
            <a:off x="9268068" y="1435461"/>
            <a:ext cx="471003" cy="508121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555DC923-2468-F4ED-E7B0-47A7A2BE650D}"/>
              </a:ext>
            </a:extLst>
          </p:cNvPr>
          <p:cNvSpPr/>
          <p:nvPr/>
        </p:nvSpPr>
        <p:spPr>
          <a:xfrm>
            <a:off x="9809056" y="1435461"/>
            <a:ext cx="471003" cy="508121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F6894C4-CA0C-E618-58F9-FF3E31E27181}"/>
              </a:ext>
            </a:extLst>
          </p:cNvPr>
          <p:cNvSpPr/>
          <p:nvPr/>
        </p:nvSpPr>
        <p:spPr>
          <a:xfrm>
            <a:off x="10357845" y="1434777"/>
            <a:ext cx="471003" cy="508121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1961FA27-1D2E-88FE-10EE-66373C0CD090}"/>
              </a:ext>
            </a:extLst>
          </p:cNvPr>
          <p:cNvSpPr/>
          <p:nvPr/>
        </p:nvSpPr>
        <p:spPr>
          <a:xfrm>
            <a:off x="10903224" y="1434777"/>
            <a:ext cx="471003" cy="508121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454FDDE-0584-E45D-297A-39AD91C9DBE0}"/>
              </a:ext>
            </a:extLst>
          </p:cNvPr>
          <p:cNvSpPr/>
          <p:nvPr/>
        </p:nvSpPr>
        <p:spPr>
          <a:xfrm>
            <a:off x="191137" y="829984"/>
            <a:ext cx="4934326" cy="8784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7" name="Объект 156">
            <a:extLst>
              <a:ext uri="{FF2B5EF4-FFF2-40B4-BE49-F238E27FC236}">
                <a16:creationId xmlns:a16="http://schemas.microsoft.com/office/drawing/2014/main" id="{05081B28-DEE9-657D-E490-FF54FF3CA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41425"/>
              </p:ext>
            </p:extLst>
          </p:nvPr>
        </p:nvGraphicFramePr>
        <p:xfrm>
          <a:off x="3880061" y="6129304"/>
          <a:ext cx="563420" cy="50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90417" imgH="241195" progId="Equation.3">
                  <p:embed/>
                </p:oleObj>
              </mc:Choice>
              <mc:Fallback>
                <p:oleObj r:id="rId12" imgW="190417" imgH="241195" progId="Equation.3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9BF1A5F-2FED-01D4-7860-D6A264642B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0061" y="6129304"/>
                        <a:ext cx="563420" cy="508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AD3A6395-98EB-9B7D-FA0C-28974C69B56B}"/>
              </a:ext>
            </a:extLst>
          </p:cNvPr>
          <p:cNvSpPr/>
          <p:nvPr/>
        </p:nvSpPr>
        <p:spPr>
          <a:xfrm>
            <a:off x="3156709" y="1441438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6B037801-72F2-B3B4-C2D8-27DB6B9D1F4B}"/>
              </a:ext>
            </a:extLst>
          </p:cNvPr>
          <p:cNvSpPr/>
          <p:nvPr/>
        </p:nvSpPr>
        <p:spPr>
          <a:xfrm>
            <a:off x="3152060" y="195137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ADAAC99D-E566-C8FF-1762-A1C3579DF294}"/>
              </a:ext>
            </a:extLst>
          </p:cNvPr>
          <p:cNvSpPr/>
          <p:nvPr/>
        </p:nvSpPr>
        <p:spPr>
          <a:xfrm>
            <a:off x="3150658" y="2461929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F23702A7-9A15-CA07-DA27-F8C4160AE63D}"/>
              </a:ext>
            </a:extLst>
          </p:cNvPr>
          <p:cNvSpPr/>
          <p:nvPr/>
        </p:nvSpPr>
        <p:spPr>
          <a:xfrm>
            <a:off x="3152060" y="297147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FA8D5508-BDF9-83F4-96DB-1226575C7491}"/>
              </a:ext>
            </a:extLst>
          </p:cNvPr>
          <p:cNvSpPr/>
          <p:nvPr/>
        </p:nvSpPr>
        <p:spPr>
          <a:xfrm>
            <a:off x="3156709" y="347931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813F922B-F2AD-F83F-0B1C-15DB7590C8E2}"/>
              </a:ext>
            </a:extLst>
          </p:cNvPr>
          <p:cNvSpPr/>
          <p:nvPr/>
        </p:nvSpPr>
        <p:spPr>
          <a:xfrm>
            <a:off x="3156709" y="398500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88184B2B-4F6F-5FA5-8B48-9D0B59BAF75A}"/>
              </a:ext>
            </a:extLst>
          </p:cNvPr>
          <p:cNvSpPr/>
          <p:nvPr/>
        </p:nvSpPr>
        <p:spPr>
          <a:xfrm>
            <a:off x="3152060" y="449127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2ACE1723-2C7E-4028-6F18-7323E46F79B1}"/>
              </a:ext>
            </a:extLst>
          </p:cNvPr>
          <p:cNvSpPr/>
          <p:nvPr/>
        </p:nvSpPr>
        <p:spPr>
          <a:xfrm>
            <a:off x="3152060" y="499696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C1D1E76C-E181-9A3A-B566-1F29FA8224F8}"/>
              </a:ext>
            </a:extLst>
          </p:cNvPr>
          <p:cNvSpPr/>
          <p:nvPr/>
        </p:nvSpPr>
        <p:spPr>
          <a:xfrm>
            <a:off x="3152060" y="550265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DEED2B2E-6967-6893-EF45-D1739341A752}"/>
              </a:ext>
            </a:extLst>
          </p:cNvPr>
          <p:cNvSpPr/>
          <p:nvPr/>
        </p:nvSpPr>
        <p:spPr>
          <a:xfrm>
            <a:off x="3152060" y="601196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0" name="Текст 3">
            <a:extLst>
              <a:ext uri="{FF2B5EF4-FFF2-40B4-BE49-F238E27FC236}">
                <a16:creationId xmlns:a16="http://schemas.microsoft.com/office/drawing/2014/main" id="{CAB66793-7342-3890-B8FB-83864FC22888}"/>
              </a:ext>
            </a:extLst>
          </p:cNvPr>
          <p:cNvSpPr txBox="1">
            <a:spLocks/>
          </p:cNvSpPr>
          <p:nvPr/>
        </p:nvSpPr>
        <p:spPr>
          <a:xfrm>
            <a:off x="3210400" y="1447110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[25  0   0   0 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1" name="Текст 3">
            <a:extLst>
              <a:ext uri="{FF2B5EF4-FFF2-40B4-BE49-F238E27FC236}">
                <a16:creationId xmlns:a16="http://schemas.microsoft.com/office/drawing/2014/main" id="{3839D57B-051F-434D-EB8B-E54614602C05}"/>
              </a:ext>
            </a:extLst>
          </p:cNvPr>
          <p:cNvSpPr txBox="1">
            <a:spLocks/>
          </p:cNvSpPr>
          <p:nvPr/>
        </p:nvSpPr>
        <p:spPr>
          <a:xfrm>
            <a:off x="3210399" y="1936574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[25  0   0   0  22]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2" name="Текст 3">
            <a:extLst>
              <a:ext uri="{FF2B5EF4-FFF2-40B4-BE49-F238E27FC236}">
                <a16:creationId xmlns:a16="http://schemas.microsoft.com/office/drawing/2014/main" id="{708AE5AF-DEFE-1CEB-F667-7208331D3A85}"/>
              </a:ext>
            </a:extLst>
          </p:cNvPr>
          <p:cNvSpPr txBox="1">
            <a:spLocks/>
          </p:cNvSpPr>
          <p:nvPr/>
        </p:nvSpPr>
        <p:spPr>
          <a:xfrm>
            <a:off x="3210400" y="2441016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[25  0   0  23 22]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3" name="Текст 3">
            <a:extLst>
              <a:ext uri="{FF2B5EF4-FFF2-40B4-BE49-F238E27FC236}">
                <a16:creationId xmlns:a16="http://schemas.microsoft.com/office/drawing/2014/main" id="{727625FF-8BFB-F7B6-B4D4-1BA40148B114}"/>
              </a:ext>
            </a:extLst>
          </p:cNvPr>
          <p:cNvSpPr txBox="1">
            <a:spLocks/>
          </p:cNvSpPr>
          <p:nvPr/>
        </p:nvSpPr>
        <p:spPr>
          <a:xfrm>
            <a:off x="3210400" y="2970974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[48  0   0  23 22]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4" name="Текст 3">
            <a:extLst>
              <a:ext uri="{FF2B5EF4-FFF2-40B4-BE49-F238E27FC236}">
                <a16:creationId xmlns:a16="http://schemas.microsoft.com/office/drawing/2014/main" id="{72D155BC-F6B0-A882-7E79-9B3E2DBB721D}"/>
              </a:ext>
            </a:extLst>
          </p:cNvPr>
          <p:cNvSpPr txBox="1">
            <a:spLocks/>
          </p:cNvSpPr>
          <p:nvPr/>
        </p:nvSpPr>
        <p:spPr>
          <a:xfrm>
            <a:off x="3208451" y="3465682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[48 24  0  23 22]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5" name="Текст 3">
            <a:extLst>
              <a:ext uri="{FF2B5EF4-FFF2-40B4-BE49-F238E27FC236}">
                <a16:creationId xmlns:a16="http://schemas.microsoft.com/office/drawing/2014/main" id="{CB6F6A24-0DA7-F372-F886-267098E98D94}"/>
              </a:ext>
            </a:extLst>
          </p:cNvPr>
          <p:cNvSpPr txBox="1">
            <a:spLocks/>
          </p:cNvSpPr>
          <p:nvPr/>
        </p:nvSpPr>
        <p:spPr>
          <a:xfrm>
            <a:off x="3208450" y="3969602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[48 24 20 23 27]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6" name="Текст 3">
            <a:extLst>
              <a:ext uri="{FF2B5EF4-FFF2-40B4-BE49-F238E27FC236}">
                <a16:creationId xmlns:a16="http://schemas.microsoft.com/office/drawing/2014/main" id="{B6D4743E-49DD-75D7-F8BF-E2985C128004}"/>
              </a:ext>
            </a:extLst>
          </p:cNvPr>
          <p:cNvSpPr txBox="1">
            <a:spLocks/>
          </p:cNvSpPr>
          <p:nvPr/>
        </p:nvSpPr>
        <p:spPr>
          <a:xfrm>
            <a:off x="3210400" y="4471433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[48 24 20 43 27]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Текст 3">
            <a:extLst>
              <a:ext uri="{FF2B5EF4-FFF2-40B4-BE49-F238E27FC236}">
                <a16:creationId xmlns:a16="http://schemas.microsoft.com/office/drawing/2014/main" id="{1FD1AEB0-202F-23CD-927B-2A05BE56DA6F}"/>
              </a:ext>
            </a:extLst>
          </p:cNvPr>
          <p:cNvSpPr txBox="1">
            <a:spLocks/>
          </p:cNvSpPr>
          <p:nvPr/>
        </p:nvSpPr>
        <p:spPr>
          <a:xfrm>
            <a:off x="3208449" y="4982505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[48 24 20 43 48]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8" name="Текст 3">
            <a:extLst>
              <a:ext uri="{FF2B5EF4-FFF2-40B4-BE49-F238E27FC236}">
                <a16:creationId xmlns:a16="http://schemas.microsoft.com/office/drawing/2014/main" id="{32D04FFB-8A16-9109-F378-2273E7653A62}"/>
              </a:ext>
            </a:extLst>
          </p:cNvPr>
          <p:cNvSpPr txBox="1">
            <a:spLocks/>
          </p:cNvSpPr>
          <p:nvPr/>
        </p:nvSpPr>
        <p:spPr>
          <a:xfrm>
            <a:off x="3210400" y="5505229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[68 24 20 43 48]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9" name="Текст 3">
            <a:extLst>
              <a:ext uri="{FF2B5EF4-FFF2-40B4-BE49-F238E27FC236}">
                <a16:creationId xmlns:a16="http://schemas.microsoft.com/office/drawing/2014/main" id="{BACEA58A-E675-B65C-1B23-7125E952541E}"/>
              </a:ext>
            </a:extLst>
          </p:cNvPr>
          <p:cNvSpPr txBox="1">
            <a:spLocks/>
          </p:cNvSpPr>
          <p:nvPr/>
        </p:nvSpPr>
        <p:spPr>
          <a:xfrm>
            <a:off x="3210400" y="5988680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[68 24 41 43 48]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E2C9E780-01C0-8E32-F76E-16DF24A20339}"/>
              </a:ext>
            </a:extLst>
          </p:cNvPr>
          <p:cNvSpPr/>
          <p:nvPr/>
        </p:nvSpPr>
        <p:spPr>
          <a:xfrm>
            <a:off x="3158906" y="925542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1" name="Текст 3">
            <a:extLst>
              <a:ext uri="{FF2B5EF4-FFF2-40B4-BE49-F238E27FC236}">
                <a16:creationId xmlns:a16="http://schemas.microsoft.com/office/drawing/2014/main" id="{FD7E7800-51C2-2390-FCCD-1B7463380453}"/>
              </a:ext>
            </a:extLst>
          </p:cNvPr>
          <p:cNvSpPr txBox="1">
            <a:spLocks/>
          </p:cNvSpPr>
          <p:nvPr/>
        </p:nvSpPr>
        <p:spPr>
          <a:xfrm>
            <a:off x="3208448" y="922975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 0   0   0 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2" name="Rectangle 3">
            <a:extLst>
              <a:ext uri="{FF2B5EF4-FFF2-40B4-BE49-F238E27FC236}">
                <a16:creationId xmlns:a16="http://schemas.microsoft.com/office/drawing/2014/main" id="{6B2F1C7D-4C97-2975-1BBF-BCB6AD031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56" y="23033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F1C0ECCE-A4C1-5CAC-D66B-43FB6421454E}"/>
              </a:ext>
            </a:extLst>
          </p:cNvPr>
          <p:cNvSpPr/>
          <p:nvPr/>
        </p:nvSpPr>
        <p:spPr>
          <a:xfrm>
            <a:off x="301899" y="1441438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08BDD21F-9B31-6E16-AAAE-61E900EA82F4}"/>
              </a:ext>
            </a:extLst>
          </p:cNvPr>
          <p:cNvSpPr/>
          <p:nvPr/>
        </p:nvSpPr>
        <p:spPr>
          <a:xfrm>
            <a:off x="297250" y="195137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7DE4D635-0AC9-BA23-A057-B04FDC742EC5}"/>
              </a:ext>
            </a:extLst>
          </p:cNvPr>
          <p:cNvSpPr/>
          <p:nvPr/>
        </p:nvSpPr>
        <p:spPr>
          <a:xfrm>
            <a:off x="295848" y="2461929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F85CE69E-9615-41A1-DCAC-F76669835E1E}"/>
              </a:ext>
            </a:extLst>
          </p:cNvPr>
          <p:cNvSpPr/>
          <p:nvPr/>
        </p:nvSpPr>
        <p:spPr>
          <a:xfrm>
            <a:off x="297250" y="297147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FC9AEF6C-1851-70E7-E3F7-6F60071B3670}"/>
              </a:ext>
            </a:extLst>
          </p:cNvPr>
          <p:cNvSpPr/>
          <p:nvPr/>
        </p:nvSpPr>
        <p:spPr>
          <a:xfrm>
            <a:off x="301899" y="347931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4178F46B-C265-D097-2A18-3266BC3D52AC}"/>
              </a:ext>
            </a:extLst>
          </p:cNvPr>
          <p:cNvSpPr/>
          <p:nvPr/>
        </p:nvSpPr>
        <p:spPr>
          <a:xfrm>
            <a:off x="301899" y="398500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3B89038F-C490-9A08-6ABB-4287401053C4}"/>
              </a:ext>
            </a:extLst>
          </p:cNvPr>
          <p:cNvSpPr/>
          <p:nvPr/>
        </p:nvSpPr>
        <p:spPr>
          <a:xfrm>
            <a:off x="297250" y="449127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3DA0DB0A-DD2C-B041-89EA-772986C7728D}"/>
              </a:ext>
            </a:extLst>
          </p:cNvPr>
          <p:cNvSpPr/>
          <p:nvPr/>
        </p:nvSpPr>
        <p:spPr>
          <a:xfrm>
            <a:off x="297250" y="499696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2D812873-C076-5CC4-7F24-DDF78481158A}"/>
              </a:ext>
            </a:extLst>
          </p:cNvPr>
          <p:cNvSpPr/>
          <p:nvPr/>
        </p:nvSpPr>
        <p:spPr>
          <a:xfrm>
            <a:off x="297250" y="5502655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A09B3E20-B57C-739D-6CD1-D08B4DABDFF5}"/>
              </a:ext>
            </a:extLst>
          </p:cNvPr>
          <p:cNvSpPr/>
          <p:nvPr/>
        </p:nvSpPr>
        <p:spPr>
          <a:xfrm>
            <a:off x="297250" y="6011966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3" name="Текст 3">
            <a:extLst>
              <a:ext uri="{FF2B5EF4-FFF2-40B4-BE49-F238E27FC236}">
                <a16:creationId xmlns:a16="http://schemas.microsoft.com/office/drawing/2014/main" id="{2E9139F5-D3D7-985E-BDE1-0E45C1B01EAA}"/>
              </a:ext>
            </a:extLst>
          </p:cNvPr>
          <p:cNvSpPr txBox="1">
            <a:spLocks/>
          </p:cNvSpPr>
          <p:nvPr/>
        </p:nvSpPr>
        <p:spPr>
          <a:xfrm>
            <a:off x="355590" y="1447110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27  0   0 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4" name="Текст 3">
            <a:extLst>
              <a:ext uri="{FF2B5EF4-FFF2-40B4-BE49-F238E27FC236}">
                <a16:creationId xmlns:a16="http://schemas.microsoft.com/office/drawing/2014/main" id="{2E383BAC-245E-A050-40FF-58F66227FFF9}"/>
              </a:ext>
            </a:extLst>
          </p:cNvPr>
          <p:cNvSpPr txBox="1">
            <a:spLocks/>
          </p:cNvSpPr>
          <p:nvPr/>
        </p:nvSpPr>
        <p:spPr>
          <a:xfrm>
            <a:off x="355589" y="1936574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27  0  29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" name="Текст 3">
            <a:extLst>
              <a:ext uri="{FF2B5EF4-FFF2-40B4-BE49-F238E27FC236}">
                <a16:creationId xmlns:a16="http://schemas.microsoft.com/office/drawing/2014/main" id="{AFCD6C2A-6FEF-2394-2FA0-5BCE886363EC}"/>
              </a:ext>
            </a:extLst>
          </p:cNvPr>
          <p:cNvSpPr txBox="1">
            <a:spLocks/>
          </p:cNvSpPr>
          <p:nvPr/>
        </p:nvSpPr>
        <p:spPr>
          <a:xfrm>
            <a:off x="355590" y="2441016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27  0 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6" name="Текст 3">
            <a:extLst>
              <a:ext uri="{FF2B5EF4-FFF2-40B4-BE49-F238E27FC236}">
                <a16:creationId xmlns:a16="http://schemas.microsoft.com/office/drawing/2014/main" id="{82861A1C-EBE1-1A25-E776-B1632D1024DE}"/>
              </a:ext>
            </a:extLst>
          </p:cNvPr>
          <p:cNvSpPr txBox="1">
            <a:spLocks/>
          </p:cNvSpPr>
          <p:nvPr/>
        </p:nvSpPr>
        <p:spPr>
          <a:xfrm>
            <a:off x="355590" y="2970974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51  0 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7" name="Текст 3">
            <a:extLst>
              <a:ext uri="{FF2B5EF4-FFF2-40B4-BE49-F238E27FC236}">
                <a16:creationId xmlns:a16="http://schemas.microsoft.com/office/drawing/2014/main" id="{3D7C7EAF-7DCC-835E-1F8B-DBB127BF29A7}"/>
              </a:ext>
            </a:extLst>
          </p:cNvPr>
          <p:cNvSpPr txBox="1">
            <a:spLocks/>
          </p:cNvSpPr>
          <p:nvPr/>
        </p:nvSpPr>
        <p:spPr>
          <a:xfrm>
            <a:off x="353641" y="3465682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51 27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8" name="Текст 3">
            <a:extLst>
              <a:ext uri="{FF2B5EF4-FFF2-40B4-BE49-F238E27FC236}">
                <a16:creationId xmlns:a16="http://schemas.microsoft.com/office/drawing/2014/main" id="{58466B38-9F66-40C8-4CE0-FF17BFCA7200}"/>
              </a:ext>
            </a:extLst>
          </p:cNvPr>
          <p:cNvSpPr txBox="1">
            <a:spLocks/>
          </p:cNvSpPr>
          <p:nvPr/>
        </p:nvSpPr>
        <p:spPr>
          <a:xfrm>
            <a:off x="353640" y="3969602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[21 51 27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9" name="Текст 3">
            <a:extLst>
              <a:ext uri="{FF2B5EF4-FFF2-40B4-BE49-F238E27FC236}">
                <a16:creationId xmlns:a16="http://schemas.microsoft.com/office/drawing/2014/main" id="{6926C8B6-5A75-C286-CC85-D480EB35D808}"/>
              </a:ext>
            </a:extLst>
          </p:cNvPr>
          <p:cNvSpPr txBox="1">
            <a:spLocks/>
          </p:cNvSpPr>
          <p:nvPr/>
        </p:nvSpPr>
        <p:spPr>
          <a:xfrm>
            <a:off x="355590" y="4471433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[49 51 27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0" name="Текст 3">
            <a:extLst>
              <a:ext uri="{FF2B5EF4-FFF2-40B4-BE49-F238E27FC236}">
                <a16:creationId xmlns:a16="http://schemas.microsoft.com/office/drawing/2014/main" id="{66E84D8B-99B5-DDD6-381F-7098588ECE52}"/>
              </a:ext>
            </a:extLst>
          </p:cNvPr>
          <p:cNvSpPr txBox="1">
            <a:spLocks/>
          </p:cNvSpPr>
          <p:nvPr/>
        </p:nvSpPr>
        <p:spPr>
          <a:xfrm>
            <a:off x="353639" y="4982505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[49 51 53 52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1" name="Текст 3">
            <a:extLst>
              <a:ext uri="{FF2B5EF4-FFF2-40B4-BE49-F238E27FC236}">
                <a16:creationId xmlns:a16="http://schemas.microsoft.com/office/drawing/2014/main" id="{D34F4302-C191-C3DA-058C-80A50177144E}"/>
              </a:ext>
            </a:extLst>
          </p:cNvPr>
          <p:cNvSpPr txBox="1">
            <a:spLocks/>
          </p:cNvSpPr>
          <p:nvPr/>
        </p:nvSpPr>
        <p:spPr>
          <a:xfrm>
            <a:off x="355590" y="5505229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[49 51 53 52 20]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2" name="Текст 3">
            <a:extLst>
              <a:ext uri="{FF2B5EF4-FFF2-40B4-BE49-F238E27FC236}">
                <a16:creationId xmlns:a16="http://schemas.microsoft.com/office/drawing/2014/main" id="{01EAA496-DEF5-6A68-6FB0-8144E34A7CA9}"/>
              </a:ext>
            </a:extLst>
          </p:cNvPr>
          <p:cNvSpPr txBox="1">
            <a:spLocks/>
          </p:cNvSpPr>
          <p:nvPr/>
        </p:nvSpPr>
        <p:spPr>
          <a:xfrm>
            <a:off x="355590" y="5988680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[49 51 53 52 43]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3" name="Прямоугольник 222">
            <a:extLst>
              <a:ext uri="{FF2B5EF4-FFF2-40B4-BE49-F238E27FC236}">
                <a16:creationId xmlns:a16="http://schemas.microsoft.com/office/drawing/2014/main" id="{949E12D6-28EB-20D4-4D19-3FCAF2A5E954}"/>
              </a:ext>
            </a:extLst>
          </p:cNvPr>
          <p:cNvSpPr/>
          <p:nvPr/>
        </p:nvSpPr>
        <p:spPr>
          <a:xfrm>
            <a:off x="304096" y="925542"/>
            <a:ext cx="2701358" cy="475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4" name="Текст 3">
            <a:extLst>
              <a:ext uri="{FF2B5EF4-FFF2-40B4-BE49-F238E27FC236}">
                <a16:creationId xmlns:a16="http://schemas.microsoft.com/office/drawing/2014/main" id="{0FE75359-C7F1-D00D-7BD1-7388F898265C}"/>
              </a:ext>
            </a:extLst>
          </p:cNvPr>
          <p:cNvSpPr txBox="1">
            <a:spLocks/>
          </p:cNvSpPr>
          <p:nvPr/>
        </p:nvSpPr>
        <p:spPr>
          <a:xfrm>
            <a:off x="353638" y="922975"/>
            <a:ext cx="2602273" cy="45634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</a:rPr>
              <a:t>[ 0   0   0   0   0 ]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3FE1358A-801E-D285-CB42-5C7E507E78C2}"/>
              </a:ext>
            </a:extLst>
          </p:cNvPr>
          <p:cNvSpPr/>
          <p:nvPr/>
        </p:nvSpPr>
        <p:spPr>
          <a:xfrm>
            <a:off x="3372465" y="3218859"/>
            <a:ext cx="474329" cy="385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6AC4FB46-5FCC-D50F-E400-9448635839BB}"/>
              </a:ext>
            </a:extLst>
          </p:cNvPr>
          <p:cNvSpPr/>
          <p:nvPr/>
        </p:nvSpPr>
        <p:spPr>
          <a:xfrm>
            <a:off x="1386460" y="3223586"/>
            <a:ext cx="474329" cy="385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-0.13594 -0.0004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-0.40995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9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00078 -0.40648 " pathEditMode="relative" rAng="0" ptsTypes="AA">
                                      <p:cBhvr>
                                        <p:cTn id="471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324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00065 -0.40995 " pathEditMode="relative" rAng="0" ptsTypes="AA">
                                      <p:cBhvr>
                                        <p:cTn id="47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509"/>
                                    </p:animMotion>
                                  </p:childTnLst>
                                </p:cTn>
                              </p:par>
                              <p:par>
                                <p:cTn id="4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0013 -0.40764 " pathEditMode="relative" rAng="0" ptsTypes="AA">
                                      <p:cBhvr>
                                        <p:cTn id="475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8" grpId="0"/>
      <p:bldP spid="96" grpId="0"/>
      <p:bldP spid="101" grpId="0"/>
      <p:bldP spid="102" grpId="0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3" grpId="0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4" grpId="0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 animBg="1"/>
      <p:bldP spid="200" grpId="1" animBg="1"/>
      <p:bldP spid="201" grpId="0"/>
      <p:bldP spid="201" grpId="1"/>
      <p:bldP spid="202" grpId="0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/>
      <p:bldP spid="213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/>
      <p:bldP spid="221" grpId="1"/>
      <p:bldP spid="222" grpId="0"/>
      <p:bldP spid="222" grpId="1"/>
      <p:bldP spid="223" grpId="0" animBg="1"/>
      <p:bldP spid="223" grpId="1" animBg="1"/>
      <p:bldP spid="224" grpId="0"/>
      <p:bldP spid="224" grpId="1"/>
      <p:bldP spid="225" grpId="0" animBg="1"/>
      <p:bldP spid="2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317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Подбор факторов.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9249" y="1263621"/>
            <a:ext cx="5806752" cy="509671"/>
          </a:xfrm>
        </p:spPr>
        <p:txBody>
          <a:bodyPr rtlCol="0"/>
          <a:lstStyle/>
          <a:p>
            <a:pPr rtl="0"/>
            <a:r>
              <a:rPr lang="ru-RU" sz="2400" dirty="0"/>
              <a:t>РАСПОЛОЖЕНИЕ ГЕНОВ ОТНОСИТЕЛЬНО ГРАНИЦ В ПРОЦЕССОРАХ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09926" y="1249976"/>
            <a:ext cx="4910927" cy="523316"/>
          </a:xfrm>
        </p:spPr>
        <p:txBody>
          <a:bodyPr rtlCol="0"/>
          <a:lstStyle/>
          <a:p>
            <a:pPr rtl="0"/>
            <a:r>
              <a:rPr lang="ru-RU" sz="2400" dirty="0"/>
              <a:t>МЕТОДЫ ФОРМИРОВАНИЯ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6002" y="1997216"/>
            <a:ext cx="2843059" cy="1416086"/>
          </a:xfrm>
        </p:spPr>
        <p:txBody>
          <a:bodyPr rtlCol="0"/>
          <a:lstStyle/>
          <a:p>
            <a:pPr rtl="0"/>
            <a:r>
              <a:rPr lang="ru-RU" sz="2400" dirty="0"/>
              <a:t>Левая	</a:t>
            </a:r>
          </a:p>
          <a:p>
            <a:pPr rtl="0"/>
            <a:r>
              <a:rPr lang="ru-RU" sz="2400" dirty="0"/>
              <a:t>Правая</a:t>
            </a:r>
          </a:p>
          <a:p>
            <a:pPr rtl="0"/>
            <a:r>
              <a:rPr lang="ru-RU" sz="2400" dirty="0"/>
              <a:t>Центральная</a:t>
            </a:r>
          </a:p>
          <a:p>
            <a:pPr rtl="0"/>
            <a:r>
              <a:rPr lang="ru-RU" sz="2400" dirty="0"/>
              <a:t>Случайная</a:t>
            </a:r>
          </a:p>
          <a:p>
            <a:pPr rtl="0"/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9926" y="1904163"/>
            <a:ext cx="4910927" cy="1797825"/>
          </a:xfrm>
        </p:spPr>
        <p:txBody>
          <a:bodyPr rtlCol="0"/>
          <a:lstStyle/>
          <a:p>
            <a:pPr rtl="0"/>
            <a:r>
              <a:rPr lang="ru-RU" sz="2400" dirty="0"/>
              <a:t>Минимальных элементов</a:t>
            </a:r>
          </a:p>
          <a:p>
            <a:pPr rtl="0"/>
            <a:r>
              <a:rPr lang="ru-RU" sz="2400" dirty="0"/>
              <a:t>Плотникова-Зверева</a:t>
            </a:r>
          </a:p>
          <a:p>
            <a:pPr rtl="0"/>
            <a:r>
              <a:rPr lang="ru-RU" sz="2400" dirty="0"/>
              <a:t>Барьера</a:t>
            </a:r>
          </a:p>
          <a:p>
            <a:pPr rtl="0"/>
            <a:r>
              <a:rPr lang="ru-RU" sz="2400" dirty="0"/>
              <a:t>Случайное формирование</a:t>
            </a:r>
          </a:p>
          <a:p>
            <a:pPr rtl="0"/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653" y="6435616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5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7109927" y="3986545"/>
            <a:ext cx="3172408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РАЗБИЕНИЕ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58CC620B-119F-3E3B-68FC-BEB5661CA5BC}"/>
              </a:ext>
            </a:extLst>
          </p:cNvPr>
          <p:cNvSpPr txBox="1">
            <a:spLocks/>
          </p:cNvSpPr>
          <p:nvPr/>
        </p:nvSpPr>
        <p:spPr>
          <a:xfrm>
            <a:off x="289249" y="4023001"/>
            <a:ext cx="5231320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СОРТИРОВКА МАТРИЦЫ РАСПИСАНИЯ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92099C99-6BA3-C7BF-3304-1BE7ECDC47F7}"/>
              </a:ext>
            </a:extLst>
          </p:cNvPr>
          <p:cNvSpPr txBox="1">
            <a:spLocks/>
          </p:cNvSpPr>
          <p:nvPr/>
        </p:nvSpPr>
        <p:spPr>
          <a:xfrm>
            <a:off x="7109927" y="4532586"/>
            <a:ext cx="3172408" cy="1523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1 метод</a:t>
            </a:r>
          </a:p>
          <a:p>
            <a:r>
              <a:rPr lang="ru-RU" sz="2400" dirty="0"/>
              <a:t>2 метода</a:t>
            </a:r>
          </a:p>
          <a:p>
            <a:r>
              <a:rPr lang="ru-RU" sz="2400" dirty="0"/>
              <a:t>3 метода</a:t>
            </a:r>
          </a:p>
          <a:p>
            <a:r>
              <a:rPr lang="ru-RU" sz="2400" dirty="0"/>
              <a:t>4 метода</a:t>
            </a:r>
          </a:p>
          <a:p>
            <a:endParaRPr lang="ru-RU" sz="2400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8533CA9D-E275-985E-7755-2D633EDEE2B8}"/>
              </a:ext>
            </a:extLst>
          </p:cNvPr>
          <p:cNvSpPr txBox="1">
            <a:spLocks/>
          </p:cNvSpPr>
          <p:nvPr/>
        </p:nvSpPr>
        <p:spPr>
          <a:xfrm>
            <a:off x="838199" y="4793277"/>
            <a:ext cx="4385366" cy="112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По возрастанию</a:t>
            </a:r>
          </a:p>
          <a:p>
            <a:r>
              <a:rPr lang="ru-RU" sz="2400" dirty="0"/>
              <a:t>По убыванию</a:t>
            </a:r>
          </a:p>
          <a:p>
            <a:r>
              <a:rPr lang="ru-RU" sz="2400" dirty="0"/>
              <a:t>Без сортировки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7317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Подбор факторов.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9249" y="1263621"/>
            <a:ext cx="5806752" cy="509671"/>
          </a:xfrm>
        </p:spPr>
        <p:txBody>
          <a:bodyPr rtlCol="0"/>
          <a:lstStyle/>
          <a:p>
            <a:pPr rtl="0"/>
            <a:r>
              <a:rPr lang="ru-RU" sz="2400" dirty="0"/>
              <a:t>РАСПОЛОЖЕНИЕ ГЕНОВ ОТНОСИТЕЛЬНО ГРАНИЦ В ПРОЦЕССОРАХ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09926" y="1249976"/>
            <a:ext cx="4910927" cy="523316"/>
          </a:xfrm>
        </p:spPr>
        <p:txBody>
          <a:bodyPr rtlCol="0"/>
          <a:lstStyle/>
          <a:p>
            <a:pPr rtl="0"/>
            <a:r>
              <a:rPr lang="ru-RU" sz="2400" dirty="0"/>
              <a:t>МЕТОДЫ ФОРМИРОВАНИЯ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6002" y="1997216"/>
            <a:ext cx="2843059" cy="1416086"/>
          </a:xfrm>
        </p:spPr>
        <p:txBody>
          <a:bodyPr rtlCol="0"/>
          <a:lstStyle/>
          <a:p>
            <a:pPr rtl="0"/>
            <a:r>
              <a:rPr lang="ru-RU" sz="2400" dirty="0"/>
              <a:t>Левая	</a:t>
            </a:r>
          </a:p>
          <a:p>
            <a:pPr rtl="0"/>
            <a:r>
              <a:rPr lang="ru-RU" sz="2400" dirty="0"/>
              <a:t>Правая</a:t>
            </a:r>
          </a:p>
          <a:p>
            <a:pPr rtl="0"/>
            <a:r>
              <a:rPr lang="ru-RU" sz="2400" dirty="0"/>
              <a:t>Центральная</a:t>
            </a:r>
          </a:p>
          <a:p>
            <a:pPr rtl="0"/>
            <a:r>
              <a:rPr lang="ru-RU" sz="2400" dirty="0"/>
              <a:t>Случайная</a:t>
            </a:r>
          </a:p>
          <a:p>
            <a:pPr rtl="0"/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9926" y="1904163"/>
            <a:ext cx="4910927" cy="1797825"/>
          </a:xfrm>
        </p:spPr>
        <p:txBody>
          <a:bodyPr rtlCol="0"/>
          <a:lstStyle/>
          <a:p>
            <a:pPr rtl="0"/>
            <a:r>
              <a:rPr lang="ru-RU" sz="2400" dirty="0"/>
              <a:t>Минимальных элементов</a:t>
            </a:r>
          </a:p>
          <a:p>
            <a:pPr rtl="0"/>
            <a:r>
              <a:rPr lang="ru-RU" sz="2400" dirty="0"/>
              <a:t>Плотникова-Зверева</a:t>
            </a:r>
          </a:p>
          <a:p>
            <a:pPr rtl="0"/>
            <a:r>
              <a:rPr lang="ru-RU" sz="2400" dirty="0"/>
              <a:t>Барьера</a:t>
            </a:r>
          </a:p>
          <a:p>
            <a:pPr rtl="0"/>
            <a:r>
              <a:rPr lang="ru-RU" sz="2400" dirty="0"/>
              <a:t>Случайное формирование</a:t>
            </a:r>
          </a:p>
          <a:p>
            <a:pPr rtl="0"/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653" y="6435616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5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8B46412-7155-853C-3D8B-3BF640FD1B6B}"/>
              </a:ext>
            </a:extLst>
          </p:cNvPr>
          <p:cNvSpPr txBox="1">
            <a:spLocks/>
          </p:cNvSpPr>
          <p:nvPr/>
        </p:nvSpPr>
        <p:spPr>
          <a:xfrm>
            <a:off x="7109927" y="3986545"/>
            <a:ext cx="3172408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РАЗБИЕНИЕ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58CC620B-119F-3E3B-68FC-BEB5661CA5BC}"/>
              </a:ext>
            </a:extLst>
          </p:cNvPr>
          <p:cNvSpPr txBox="1">
            <a:spLocks/>
          </p:cNvSpPr>
          <p:nvPr/>
        </p:nvSpPr>
        <p:spPr>
          <a:xfrm>
            <a:off x="289249" y="4023001"/>
            <a:ext cx="5231320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СОРТИРОВКА МАТРИЦЫ РАСПИСАНИЯ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92099C99-6BA3-C7BF-3304-1BE7ECDC47F7}"/>
              </a:ext>
            </a:extLst>
          </p:cNvPr>
          <p:cNvSpPr txBox="1">
            <a:spLocks/>
          </p:cNvSpPr>
          <p:nvPr/>
        </p:nvSpPr>
        <p:spPr>
          <a:xfrm>
            <a:off x="7109927" y="4532586"/>
            <a:ext cx="3172408" cy="1523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1 метод</a:t>
            </a:r>
          </a:p>
          <a:p>
            <a:r>
              <a:rPr lang="ru-RU" sz="2400" dirty="0"/>
              <a:t>2 метода</a:t>
            </a:r>
          </a:p>
          <a:p>
            <a:r>
              <a:rPr lang="ru-RU" sz="2400" dirty="0"/>
              <a:t>3 метода</a:t>
            </a:r>
          </a:p>
          <a:p>
            <a:r>
              <a:rPr lang="ru-RU" sz="2400" dirty="0"/>
              <a:t>4 метода</a:t>
            </a:r>
          </a:p>
          <a:p>
            <a:endParaRPr lang="ru-RU" sz="2400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8533CA9D-E275-985E-7755-2D633EDEE2B8}"/>
              </a:ext>
            </a:extLst>
          </p:cNvPr>
          <p:cNvSpPr txBox="1">
            <a:spLocks/>
          </p:cNvSpPr>
          <p:nvPr/>
        </p:nvSpPr>
        <p:spPr>
          <a:xfrm>
            <a:off x="838199" y="4793277"/>
            <a:ext cx="4385366" cy="112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По возрастанию</a:t>
            </a:r>
          </a:p>
          <a:p>
            <a:r>
              <a:rPr lang="ru-RU" sz="2400" dirty="0"/>
              <a:t>По убыванию</a:t>
            </a:r>
          </a:p>
          <a:p>
            <a:r>
              <a:rPr lang="ru-RU" sz="2400" dirty="0"/>
              <a:t>Без сортировки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9590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025" y="6457031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C928-A701-3A04-1E37-3DA5123B8C19}"/>
              </a:ext>
            </a:extLst>
          </p:cNvPr>
          <p:cNvSpPr txBox="1"/>
          <p:nvPr/>
        </p:nvSpPr>
        <p:spPr>
          <a:xfrm>
            <a:off x="3898329" y="713498"/>
            <a:ext cx="452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Метод минимальных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элементов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9E2C8DCC-4418-02C7-F8A3-041B5B98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9" y="184981"/>
            <a:ext cx="10515601" cy="528517"/>
          </a:xfrm>
        </p:spPr>
        <p:txBody>
          <a:bodyPr rtlCol="0"/>
          <a:lstStyle/>
          <a:p>
            <a:pPr rtl="0"/>
            <a:r>
              <a:rPr lang="ru-RU" sz="3600" dirty="0"/>
              <a:t>Алгоритмы методов формирования</a:t>
            </a:r>
          </a:p>
        </p:txBody>
      </p:sp>
      <p:pic>
        <p:nvPicPr>
          <p:cNvPr id="2050" name="Picture 2" descr="Метод минмальных элементов">
            <a:extLst>
              <a:ext uri="{FF2B5EF4-FFF2-40B4-BE49-F238E27FC236}">
                <a16:creationId xmlns:a16="http://schemas.microsoft.com/office/drawing/2014/main" id="{66B870D9-1958-053F-0D2E-631C2126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1481451"/>
            <a:ext cx="6778417" cy="420762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C0B0DA-3EF2-35B8-EB30-833B5386615B}"/>
              </a:ext>
            </a:extLst>
          </p:cNvPr>
          <p:cNvSpPr/>
          <p:nvPr/>
        </p:nvSpPr>
        <p:spPr>
          <a:xfrm>
            <a:off x="6843731" y="1481450"/>
            <a:ext cx="5282955" cy="4207628"/>
          </a:xfrm>
          <a:prstGeom prst="rect">
            <a:avLst/>
          </a:pr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08139-C1A2-6EC7-E244-519615C29899}"/>
              </a:ext>
            </a:extLst>
          </p:cNvPr>
          <p:cNvSpPr txBox="1"/>
          <p:nvPr/>
        </p:nvSpPr>
        <p:spPr>
          <a:xfrm>
            <a:off x="6843732" y="1481451"/>
            <a:ext cx="5282954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3"/>
                </a:solidFill>
              </a:rPr>
              <a:t>Алгоритм</a:t>
            </a:r>
            <a:r>
              <a:rPr lang="en-US" sz="3200" b="1" dirty="0">
                <a:solidFill>
                  <a:schemeClr val="accent3"/>
                </a:solidFill>
              </a:rPr>
              <a:t>:</a:t>
            </a:r>
            <a:endParaRPr lang="ru-RU" sz="3200" b="1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Шаг 1. Выбираем минимальное по значению нагрузки на процессор значение.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Шаг 2. Повторяем Шаг1 до тех пор пока не закончатся задания (строки в матрице расписаний).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2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025" y="6457031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7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C928-A701-3A04-1E37-3DA5123B8C19}"/>
              </a:ext>
            </a:extLst>
          </p:cNvPr>
          <p:cNvSpPr txBox="1"/>
          <p:nvPr/>
        </p:nvSpPr>
        <p:spPr>
          <a:xfrm>
            <a:off x="4322250" y="724050"/>
            <a:ext cx="354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Метод Плотникова-Зверева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9E2C8DCC-4418-02C7-F8A3-041B5B98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9" y="184981"/>
            <a:ext cx="10515601" cy="528517"/>
          </a:xfrm>
        </p:spPr>
        <p:txBody>
          <a:bodyPr rtlCol="0"/>
          <a:lstStyle/>
          <a:p>
            <a:pPr rtl="0"/>
            <a:r>
              <a:rPr lang="ru-RU" sz="3600" dirty="0"/>
              <a:t>Алгоритмы методов формирования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08139-C1A2-6EC7-E244-519615C29899}"/>
              </a:ext>
            </a:extLst>
          </p:cNvPr>
          <p:cNvSpPr txBox="1"/>
          <p:nvPr/>
        </p:nvSpPr>
        <p:spPr>
          <a:xfrm>
            <a:off x="5763209" y="1360875"/>
            <a:ext cx="645367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3"/>
                </a:solidFill>
              </a:rPr>
              <a:t>Алгоритм</a:t>
            </a:r>
            <a:r>
              <a:rPr lang="en-US" sz="3200" b="1" dirty="0">
                <a:solidFill>
                  <a:schemeClr val="accent3"/>
                </a:solidFill>
              </a:rPr>
              <a:t>:</a:t>
            </a:r>
            <a:endParaRPr lang="en-US" dirty="0">
              <a:solidFill>
                <a:schemeClr val="accent3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Шаг 1. Складываем </a:t>
            </a:r>
            <a:r>
              <a:rPr lang="ru-RU" sz="2000" dirty="0" err="1">
                <a:solidFill>
                  <a:schemeClr val="bg1"/>
                </a:solidFill>
              </a:rPr>
              <a:t>поиндексно</a:t>
            </a:r>
            <a:r>
              <a:rPr lang="ru-RU" sz="2000" dirty="0">
                <a:solidFill>
                  <a:schemeClr val="bg1"/>
                </a:solidFill>
              </a:rPr>
              <a:t> элементы матрицы расписаний в результирующую строку.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Шаг 2.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Ищем минимальный элемент в результирующей строке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r>
              <a:rPr lang="ru-RU" sz="2000" dirty="0">
                <a:solidFill>
                  <a:schemeClr val="bg1"/>
                </a:solidFill>
              </a:rPr>
              <a:t> запоминаем его индекс.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Шаг 3. Вычитаем элементы из результирующей строки не равные индексу минимального элемента.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Шаг 4. Повторяем Шаги 2</a:t>
            </a:r>
            <a:r>
              <a:rPr lang="en-US" sz="2000" dirty="0">
                <a:solidFill>
                  <a:schemeClr val="bg1"/>
                </a:solidFill>
              </a:rPr>
              <a:t>, 3, </a:t>
            </a:r>
            <a:r>
              <a:rPr lang="ru-RU" sz="2000" dirty="0">
                <a:solidFill>
                  <a:schemeClr val="bg1"/>
                </a:solidFill>
              </a:rPr>
              <a:t>4 до тех пор пока не закончатся задания (строки в матрице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расписаний).</a:t>
            </a:r>
          </a:p>
        </p:txBody>
      </p:sp>
      <p:pic>
        <p:nvPicPr>
          <p:cNvPr id="3074" name="Picture 2" descr="Метод Плотникова-Зверева">
            <a:extLst>
              <a:ext uri="{FF2B5EF4-FFF2-40B4-BE49-F238E27FC236}">
                <a16:creationId xmlns:a16="http://schemas.microsoft.com/office/drawing/2014/main" id="{0630740A-88F7-049C-CD8E-83A9CD30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1481450"/>
            <a:ext cx="5589037" cy="465249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C0B0DA-3EF2-35B8-EB30-833B5386615B}"/>
              </a:ext>
            </a:extLst>
          </p:cNvPr>
          <p:cNvSpPr/>
          <p:nvPr/>
        </p:nvSpPr>
        <p:spPr>
          <a:xfrm>
            <a:off x="5663682" y="1481450"/>
            <a:ext cx="6453674" cy="4652498"/>
          </a:xfrm>
          <a:prstGeom prst="rect">
            <a:avLst/>
          </a:pr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00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025" y="6457031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8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C928-A701-3A04-1E37-3DA5123B8C19}"/>
              </a:ext>
            </a:extLst>
          </p:cNvPr>
          <p:cNvSpPr txBox="1"/>
          <p:nvPr/>
        </p:nvSpPr>
        <p:spPr>
          <a:xfrm>
            <a:off x="5004365" y="801376"/>
            <a:ext cx="2129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Метод Барьера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9E2C8DCC-4418-02C7-F8A3-041B5B98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9" y="184981"/>
            <a:ext cx="10515601" cy="528517"/>
          </a:xfrm>
        </p:spPr>
        <p:txBody>
          <a:bodyPr rtlCol="0"/>
          <a:lstStyle/>
          <a:p>
            <a:pPr rtl="0"/>
            <a:r>
              <a:rPr lang="ru-RU" sz="3600" dirty="0"/>
              <a:t>Алгоритмы методов формирования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C0B0DA-3EF2-35B8-EB30-833B5386615B}"/>
              </a:ext>
            </a:extLst>
          </p:cNvPr>
          <p:cNvSpPr/>
          <p:nvPr/>
        </p:nvSpPr>
        <p:spPr>
          <a:xfrm>
            <a:off x="6531429" y="1469809"/>
            <a:ext cx="5585927" cy="4751399"/>
          </a:xfrm>
          <a:prstGeom prst="rect">
            <a:avLst/>
          </a:pr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08139-C1A2-6EC7-E244-519615C29899}"/>
              </a:ext>
            </a:extLst>
          </p:cNvPr>
          <p:cNvSpPr txBox="1"/>
          <p:nvPr/>
        </p:nvSpPr>
        <p:spPr>
          <a:xfrm>
            <a:off x="6596744" y="1433158"/>
            <a:ext cx="5520612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3"/>
                </a:solidFill>
              </a:rPr>
              <a:t>Алгоритм</a:t>
            </a:r>
            <a:r>
              <a:rPr lang="en-US" sz="3200" b="1" dirty="0">
                <a:solidFill>
                  <a:schemeClr val="accent3"/>
                </a:solidFill>
              </a:rPr>
              <a:t>:</a:t>
            </a:r>
            <a:endParaRPr lang="ru-RU" sz="3200" b="1" dirty="0">
              <a:solidFill>
                <a:schemeClr val="accent3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Шаг 0. Высчитываем значение барьера путём суммирования результата заполнения процессоров посредством выполнения метода минимальных элементов и деления суммы на количество процессоров.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Шаг 1. Выполняем Метод Минимальных Элементов пока значение барьера не </a:t>
            </a:r>
            <a:r>
              <a:rPr lang="ru-RU" dirty="0" err="1">
                <a:solidFill>
                  <a:schemeClr val="bg1"/>
                </a:solidFill>
              </a:rPr>
              <a:t>привышено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в противном случае перехода в другой метод не будет.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Шаг 2. Если значение барьера было превышено то переключаемся на Метод Плотникова-Зверева.</a:t>
            </a:r>
          </a:p>
          <a:p>
            <a:r>
              <a:rPr lang="ru-RU" dirty="0">
                <a:solidFill>
                  <a:schemeClr val="bg1"/>
                </a:solidFill>
              </a:rPr>
              <a:t>Повторять Шаг1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ru-RU" dirty="0">
                <a:solidFill>
                  <a:schemeClr val="bg1"/>
                </a:solidFill>
              </a:rPr>
              <a:t>Шаг2 до тех пор пока не кончатся задания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строки матрицы расписаний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 descr="Метод барьера">
            <a:extLst>
              <a:ext uri="{FF2B5EF4-FFF2-40B4-BE49-F238E27FC236}">
                <a16:creationId xmlns:a16="http://schemas.microsoft.com/office/drawing/2014/main" id="{5A29561E-82B4-AE3C-7C8D-913EEEAE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" y="1481449"/>
            <a:ext cx="6456784" cy="473975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127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1_TF11936837_Win32" id="{BCFA44BD-882A-4291-8FC2-6D1C9E1B9B67}" vid="{F29E318F-092D-4E54-A613-2584CFFE73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9115</TotalTime>
  <Words>1014</Words>
  <Application>Microsoft Office PowerPoint</Application>
  <PresentationFormat>Широкоэкранный</PresentationFormat>
  <Paragraphs>272</Paragraphs>
  <Slides>27</Slides>
  <Notes>25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Arial Nova</vt:lpstr>
      <vt:lpstr>Biome</vt:lpstr>
      <vt:lpstr>Calibri</vt:lpstr>
      <vt:lpstr>Calibri Light</vt:lpstr>
      <vt:lpstr>Calisto MT</vt:lpstr>
      <vt:lpstr>Segoe UI</vt:lpstr>
      <vt:lpstr>Тема Office</vt:lpstr>
      <vt:lpstr>Equation.3</vt:lpstr>
      <vt:lpstr>Worksheet</vt:lpstr>
      <vt:lpstr>Презентация PowerPoint</vt:lpstr>
      <vt:lpstr>Актуальность выбранной темы</vt:lpstr>
      <vt:lpstr>Цель работы</vt:lpstr>
      <vt:lpstr>Раскрытие задачи.</vt:lpstr>
      <vt:lpstr>Подбор факторов.</vt:lpstr>
      <vt:lpstr>Подбор факторов.</vt:lpstr>
      <vt:lpstr>Алгоритмы методов формирования</vt:lpstr>
      <vt:lpstr>Алгоритмы методов формирования</vt:lpstr>
      <vt:lpstr>Алгоритмы методов формирования</vt:lpstr>
      <vt:lpstr>Генетический алгоритм</vt:lpstr>
      <vt:lpstr>Тестовый набор данных</vt:lpstr>
      <vt:lpstr>Тестовые наборы </vt:lpstr>
      <vt:lpstr>Тестовые наборы </vt:lpstr>
      <vt:lpstr>Данные по сортированной по возрастанию сумм в строках матрице</vt:lpstr>
      <vt:lpstr>Данные по сортированной по убыванию сумм в строках матрице</vt:lpstr>
      <vt:lpstr>Данные по неотсортированной матрице</vt:lpstr>
      <vt:lpstr>Результаты разбиения (относительно сортировок и в общем)</vt:lpstr>
      <vt:lpstr>Результаты границ (относительно сортировок и в общем)</vt:lpstr>
      <vt:lpstr>Наилучшие разбиения</vt:lpstr>
      <vt:lpstr>Наилучшие границы</vt:lpstr>
      <vt:lpstr>Наилучшие сортировки</vt:lpstr>
      <vt:lpstr>Стек   </vt:lpstr>
      <vt:lpstr>Проектирование ПС </vt:lpstr>
      <vt:lpstr>Проектирование ПС </vt:lpstr>
      <vt:lpstr>Тестирование ПС </vt:lpstr>
      <vt:lpstr>Тестирование ПС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</dc:title>
  <dc:creator>BOGDAN HUY</dc:creator>
  <cp:lastModifiedBy>BOGDAN HUY</cp:lastModifiedBy>
  <cp:revision>34</cp:revision>
  <dcterms:created xsi:type="dcterms:W3CDTF">2023-06-08T13:49:10Z</dcterms:created>
  <dcterms:modified xsi:type="dcterms:W3CDTF">2023-06-14T19:26:47Z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